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hf dt="0" hdr="0" ftr="0" sldNum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陈李可独立市场物料概念。非宇树官方委托或发布稿。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来源 S1。G1 标准版全身自由度 23，膝关节活动范围 0–165°。官方动作图片可能含选配。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来源 S1。含电池重量约 35 kg、35 kg+。表中扭矩为膝关节最大值，不适用于全部关节。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来源 S1。可折叠构型和尺寸用于讨论运输与现场准备，不构成装箱规格或搬运承诺。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来源 S1。图像裁自官方概览图，仅展示感知硬件外观，不承诺导航、避障或识别等未经验证的应用性能。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来源 S1。基础配置包含 8 核 CPU、Wi-Fi 6 和 Bluetooth 5.2。开发接口、扩展算力应按型号逐项确认。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来源 S1。9000 mAh 快拆电池，约 2 小时续航受工况影响。图片为官方电池细节。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来源 S1。EDU 选项应与官方逐项确认。此处不列出未经确认的价格、库存和交期。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S2：https://github.com/unitreerobotics/unitree_sdk2；S3：https://github.com/unitreerobotics/unitree_mujoco。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来源 S1。未虚构实际客户、售后政策、投资回报或可交付任务性能。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此页为独立概念物料中的客户沟通结构。具体演示和验证须由适当人员按官方要求安排。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600200"/>
            <a:ext cx="5486400" cy="3086100"/>
          </a:xfrm>
        </p:spPr>
      </p:sp>
      <p:sp>
        <p:nvSpPr>
          <p:cNvPr id="3" name="Notes Placeholder 1"/>
          <p:cNvSpPr>
            <a:spLocks noGrp="1"/>
          </p:cNvSpPr>
          <p:nvPr>
            <p:ph type="body" idx="1"/>
          </p:nvPr>
        </p:nvSpPr>
        <p:spPr>
          <a:xfrm>
            <a:off x="685800" y="4800600"/>
            <a:ext cx="5486400" cy="3600450"/>
          </a:xfrm>
        </p:spPr>
        <p:txBody>
          <a:bodyPr/>
          <a:lstStyle/>
          <a:p>
            <a:r>
              <a:rPr lang="en-US" dirty="0"/>
              <a:t>官方产品与图片来源：https://www.unitree.com/g1/。本方案为陈李可独立作品集中的市场物料概念，非官方发布文件。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Native_Image_2.jp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Native_Image_4.jp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6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1.png"/><Relationship Id="rId3" Type="http://schemas.openxmlformats.org/officeDocument/2006/relationships/image" Target="../media/Presenton_Native_Image_10.jp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Native Image 1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1" name="Presenton Native Image 2" descr=""/>
          <p:cNvPicPr/>
          <p:nvPr/>
        </p:nvPicPr>
        <p:blipFill>
          <a:blip r:embed="rId3" cstate="none"/>
          <a:srcRect l="14254" r="14254"/>
          <a:stretch>
            <a:fillRect/>
          </a:stretch>
        </p:blipFill>
        <p:spPr>
          <a:xfrm>
            <a:off x="4381500" y="0"/>
            <a:ext cx="7810500" cy="6858000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685800" y="495300"/>
            <a:ext cx="525780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73">
                <a:solidFill>
                  <a:srgbClr val="F7F7FA"/>
                </a:solidFill>
                <a:latin typeface="Segoe UI"/>
                <a:ea typeface="Segoe UI"/>
              </a:rPr>
              <a:t>UNITREE ROBOTICS</a:t>
            </a:r>
            <a:endParaRPr lang="en-US"/>
          </a:p>
        </p:txBody>
      </p:sp>
      <p:sp>
        <p:nvSpPr>
          <p:cNvPr id="3" name="Shape 3"/>
          <p:cNvSpPr/>
          <p:nvPr/>
        </p:nvSpPr>
        <p:spPr>
          <a:xfrm>
            <a:off x="600075" y="1285875"/>
            <a:ext cx="3638550" cy="1913334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5066"/>
              </a:lnSpc>
              <a:buNone/>
            </a:pPr>
            <a:r>
              <a:rPr sz="13950" b="0" i="0" spc="0">
                <a:solidFill>
                  <a:srgbClr val="F7F7FA"/>
                </a:solidFill>
                <a:latin typeface="Segoe UI Light"/>
                <a:ea typeface="Segoe UI Light"/>
              </a:rPr>
              <a:t>G1</a:t>
            </a:r>
            <a:endParaRPr lang="en-US"/>
          </a:p>
        </p:txBody>
      </p:sp>
      <p:sp>
        <p:nvSpPr>
          <p:cNvPr id="4" name="Shape 4"/>
          <p:cNvSpPr/>
          <p:nvPr/>
        </p:nvSpPr>
        <p:spPr>
          <a:xfrm>
            <a:off x="723900" y="3495675"/>
            <a:ext cx="3829050" cy="4000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150"/>
              </a:lnSpc>
              <a:buNone/>
            </a:pPr>
            <a:r>
              <a:rPr sz="2250" b="0" i="0" spc="450">
                <a:solidFill>
                  <a:srgbClr val="F7F7FA"/>
                </a:solidFill>
                <a:latin typeface="DengXian Light"/>
                <a:ea typeface="DengXian Light"/>
              </a:rPr>
              <a:t>人形机器人</a:t>
            </a:r>
            <a:endParaRPr lang="en-US"/>
          </a:p>
        </p:txBody>
      </p:sp>
      <p:sp>
        <p:nvSpPr>
          <p:cNvPr id="5" name="Shape 5"/>
          <p:cNvSpPr/>
          <p:nvPr/>
        </p:nvSpPr>
        <p:spPr>
          <a:xfrm>
            <a:off x="742950" y="4057650"/>
            <a:ext cx="3829050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825" b="0" i="0" spc="225">
                <a:solidFill>
                  <a:srgbClr val="E0E0EB"/>
                </a:solidFill>
                <a:latin typeface="Segoe UI"/>
                <a:ea typeface="Segoe UI"/>
              </a:rPr>
              <a:t>HUMANOID ROBOT</a:t>
            </a:r>
            <a:endParaRPr lang="en-US"/>
          </a:p>
        </p:txBody>
      </p:sp>
      <p:sp>
        <p:nvSpPr>
          <p:cNvPr id="6" name="Shape 6"/>
          <p:cNvSpPr/>
          <p:nvPr/>
        </p:nvSpPr>
        <p:spPr>
          <a:xfrm>
            <a:off x="742950" y="5057775"/>
            <a:ext cx="2571750" cy="9525"/>
          </a:xfrm>
          <a:prstGeom prst="rect">
            <a:avLst/>
          </a:prstGeom>
          <a:solidFill>
            <a:srgbClr val="B7B7C8"/>
          </a:solidFill>
        </p:spPr>
        <p:txBody>
          <a:bodyPr wrap="none"/>
          <a:lstStyle/>
          <a:p/>
        </p:txBody>
      </p:sp>
      <p:sp>
        <p:nvSpPr>
          <p:cNvPr id="7" name="Shape 7"/>
          <p:cNvSpPr/>
          <p:nvPr/>
        </p:nvSpPr>
        <p:spPr>
          <a:xfrm>
            <a:off x="742950" y="5257800"/>
            <a:ext cx="3352800" cy="1619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200" b="0" i="0" spc="75">
                <a:solidFill>
                  <a:srgbClr val="F7F7FA"/>
                </a:solidFill>
                <a:latin typeface="DengXian Light"/>
                <a:ea typeface="DengXian Light"/>
              </a:rPr>
              <a:t>产品交流</a:t>
            </a:r>
            <a:endParaRPr lang="en-US"/>
          </a:p>
        </p:txBody>
      </p:sp>
      <p:sp>
        <p:nvSpPr>
          <p:cNvPr id="8" name="Shape 8"/>
          <p:cNvSpPr/>
          <p:nvPr/>
        </p:nvSpPr>
        <p:spPr>
          <a:xfrm>
            <a:off x="742950" y="5562600"/>
            <a:ext cx="5257800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825" b="0" i="0" spc="45">
                <a:solidFill>
                  <a:srgbClr val="E5E5EE"/>
                </a:solidFill>
                <a:latin typeface="Segoe UI"/>
                <a:ea typeface="Segoe UI"/>
              </a:rPr>
              <a:t>G1 / G1 EDU · Product overview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742950" y="6362700"/>
            <a:ext cx="5734050" cy="1047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600" b="0" i="0" spc="90">
                <a:solidFill>
                  <a:srgbClr val="E0E0EA"/>
                </a:solidFill>
                <a:latin typeface="Segoe UI"/>
                <a:ea typeface="Segoe UI"/>
              </a:rPr>
              <a:t>CHEN LIKE / INDEPENDENT DESIGN CONCEPT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Presenton Native Image 3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3" name="Presenton Native Image 4" descr=""/>
          <p:cNvPicPr/>
          <p:nvPr/>
        </p:nvPicPr>
        <p:blipFill>
          <a:blip r:embed="rId3" cstate="none"/>
          <a:srcRect l="14254" r="14254"/>
          <a:stretch>
            <a:fillRect/>
          </a:stretch>
        </p:blipFill>
        <p:spPr>
          <a:xfrm>
            <a:off x="4381500" y="0"/>
            <a:ext cx="7810500" cy="6858000"/>
          </a:xfrm>
          <a:prstGeom prst="rect">
            <a:avLst/>
          </a:prstGeom>
        </p:spPr>
      </p:pic>
      <p:sp>
        <p:nvSpPr>
          <p:cNvPr id="10" name="Shape 10"/>
          <p:cNvSpPr/>
          <p:nvPr/>
        </p:nvSpPr>
        <p:spPr>
          <a:xfrm>
            <a:off x="685800" y="409575"/>
            <a:ext cx="8591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BCBDCD"/>
                </a:solidFill>
                <a:latin typeface="Segoe UI"/>
                <a:ea typeface="Segoe UI"/>
              </a:rPr>
              <a:t>G1 / PRODUCT PRESENTATION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685800" y="809625"/>
            <a:ext cx="10020300" cy="4286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375"/>
              </a:lnSpc>
              <a:buNone/>
            </a:pPr>
            <a:r>
              <a:rPr sz="2700" b="0" i="0" spc="150">
                <a:solidFill>
                  <a:srgbClr val="F7F7FA"/>
                </a:solidFill>
                <a:latin typeface="DengXian Light"/>
                <a:ea typeface="DengXian Light"/>
              </a:rPr>
              <a:t>运动构型</a:t>
            </a:r>
            <a:endParaRPr lang="en-US"/>
          </a:p>
        </p:txBody>
      </p:sp>
      <p:sp>
        <p:nvSpPr>
          <p:cNvPr id="12" name="Shape 12"/>
          <p:cNvSpPr/>
          <p:nvPr/>
        </p:nvSpPr>
        <p:spPr>
          <a:xfrm>
            <a:off x="704850" y="1362075"/>
            <a:ext cx="954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BCBDCD"/>
                </a:solidFill>
                <a:latin typeface="Segoe UI"/>
                <a:ea typeface="Segoe UI"/>
              </a:rPr>
              <a:t xml:space="preserve">MOTION </a:t>
            </a:r>
            <a:r>
              <a:rPr sz="750" b="0" i="0" spc="158">
                <a:solidFill>
                  <a:srgbClr val="BCBDCD"/>
                </a:solidFill>
                <a:latin typeface="Segoe UI"/>
                <a:ea typeface="Segoe UI"/>
              </a:rPr>
              <a:t>&amp;</a:t>
            </a:r>
            <a:r>
              <a:rPr sz="750" b="0" i="0" spc="158">
                <a:solidFill>
                  <a:srgbClr val="BCBDCD"/>
                </a:solidFill>
                <a:latin typeface="Segoe UI"/>
                <a:ea typeface="Segoe UI"/>
              </a:rPr>
              <a:t xml:space="preserve"> ARTICULATION</a:t>
            </a:r>
            <a:endParaRPr lang="en-US"/>
          </a:p>
        </p:txBody>
      </p:sp>
      <p:sp>
        <p:nvSpPr>
          <p:cNvPr id="13" name="Shape 13"/>
          <p:cNvSpPr/>
          <p:nvPr/>
        </p:nvSpPr>
        <p:spPr>
          <a:xfrm>
            <a:off x="628650" y="2133600"/>
            <a:ext cx="3352800" cy="1152079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9072"/>
              </a:lnSpc>
              <a:buNone/>
            </a:pPr>
            <a:r>
              <a:rPr sz="8400" b="0" i="0">
                <a:solidFill>
                  <a:srgbClr val="F7F7FA"/>
                </a:solidFill>
                <a:latin typeface="Segoe UI Light"/>
                <a:ea typeface="Segoe UI Light"/>
              </a:rPr>
              <a:t>23</a:t>
            </a:r>
            <a:endParaRPr lang="en-US"/>
          </a:p>
        </p:txBody>
      </p:sp>
      <p:sp>
        <p:nvSpPr>
          <p:cNvPr id="14" name="Shape 14"/>
          <p:cNvSpPr/>
          <p:nvPr/>
        </p:nvSpPr>
        <p:spPr>
          <a:xfrm>
            <a:off x="704850" y="3381375"/>
            <a:ext cx="3638550" cy="1714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275" b="0" i="0" spc="75">
                <a:solidFill>
                  <a:srgbClr val="F7F7FA"/>
                </a:solidFill>
                <a:latin typeface="DengXian Light"/>
                <a:ea typeface="DengXian Light"/>
              </a:rPr>
              <a:t>标准版全身自由度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714375" y="3695700"/>
            <a:ext cx="3638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9">
                <a:solidFill>
                  <a:srgbClr val="DFDFEA"/>
                </a:solidFill>
                <a:latin typeface="Segoe UI"/>
                <a:ea typeface="Segoe UI"/>
              </a:rPr>
              <a:t>Total degrees of freedom / G1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704850" y="4200525"/>
            <a:ext cx="3295650" cy="9525"/>
          </a:xfrm>
          <a:prstGeom prst="rect">
            <a:avLst/>
          </a:prstGeom>
          <a:solidFill>
            <a:srgbClr val="A5A5BA"/>
          </a:solidFill>
        </p:spPr>
        <p:txBody>
          <a:bodyPr wrap="none"/>
          <a:lstStyle/>
          <a:p/>
        </p:txBody>
      </p:sp>
      <p:sp>
        <p:nvSpPr>
          <p:cNvPr id="17" name="Shape 17"/>
          <p:cNvSpPr/>
          <p:nvPr/>
        </p:nvSpPr>
        <p:spPr>
          <a:xfrm>
            <a:off x="647700" y="4448175"/>
            <a:ext cx="3638550" cy="668536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5265"/>
              </a:lnSpc>
              <a:buNone/>
            </a:pPr>
            <a:r>
              <a:rPr sz="4875" b="0" i="0" spc="0">
                <a:solidFill>
                  <a:srgbClr val="F7F7FA"/>
                </a:solidFill>
                <a:latin typeface="Segoe UI Light"/>
                <a:ea typeface="Segoe UI Light"/>
              </a:rPr>
              <a:t>0–165°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704850" y="5267325"/>
            <a:ext cx="3638550" cy="1714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275" b="0" i="0" spc="75">
                <a:solidFill>
                  <a:srgbClr val="F7F7FA"/>
                </a:solidFill>
                <a:latin typeface="DengXian Light"/>
                <a:ea typeface="DengXian Light"/>
              </a:rPr>
              <a:t>膝关节活动范围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714375" y="5581650"/>
            <a:ext cx="3638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9">
                <a:solidFill>
                  <a:srgbClr val="DFDFEA"/>
                </a:solidFill>
                <a:latin typeface="Segoe UI"/>
                <a:ea typeface="Segoe UI"/>
              </a:rPr>
              <a:t>Knee joint range of motion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685800" y="6387554"/>
            <a:ext cx="10191750" cy="137071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080"/>
              </a:lnSpc>
              <a:buNone/>
            </a:pPr>
            <a:r>
              <a:rPr sz="675" b="0" i="0">
                <a:solidFill>
                  <a:srgbClr val="DCDCE7"/>
                </a:solidFill>
                <a:latin typeface="DengXian"/>
                <a:ea typeface="DengXian"/>
              </a:rPr>
              <a:t>公开参数与系列动作示意。具体能力按型号、控制方式及交付状态确认。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11163300" y="6419850"/>
            <a:ext cx="3619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r">
              <a:buNone/>
            </a:pPr>
            <a:r>
              <a:rPr sz="750" b="0" i="0">
                <a:solidFill>
                  <a:srgbClr val="848594"/>
                </a:solidFill>
                <a:latin typeface="Segoe UI"/>
                <a:ea typeface="Segoe UI"/>
              </a:rPr>
              <a:t>02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/>
          <p:nvPr/>
        </p:nvSpPr>
        <p:spPr>
          <a:xfrm>
            <a:off x="685800" y="409575"/>
            <a:ext cx="8591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97B8F"/>
                </a:solidFill>
                <a:latin typeface="Segoe UI"/>
                <a:ea typeface="Segoe UI"/>
              </a:rPr>
              <a:t>G1 / PRODUCT PRESENTATION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685800" y="809625"/>
            <a:ext cx="10020300" cy="4286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375"/>
              </a:lnSpc>
              <a:buNone/>
            </a:pPr>
            <a:r>
              <a:rPr sz="2700" b="0" i="0" spc="150">
                <a:solidFill>
                  <a:srgbClr val="242534"/>
                </a:solidFill>
                <a:latin typeface="DengXian Light"/>
                <a:ea typeface="DengXian Light"/>
              </a:rPr>
              <a:t>配置选择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704850" y="1362075"/>
            <a:ext cx="954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 xml:space="preserve">G1 </a:t>
            </a: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>&amp;</a:t>
            </a: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 xml:space="preserve"> G1 EDU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5267325" y="1971675"/>
            <a:ext cx="2876550" cy="380554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2997"/>
              </a:lnSpc>
              <a:buNone/>
            </a:pPr>
            <a:r>
              <a:rPr sz="2775" b="0" i="0">
                <a:solidFill>
                  <a:srgbClr val="242534"/>
                </a:solidFill>
                <a:latin typeface="Segoe UI Light"/>
                <a:ea typeface="Segoe UI Light"/>
              </a:rPr>
              <a:t>G1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5276850" y="2447925"/>
            <a:ext cx="297180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975" b="0" i="0">
                <a:solidFill>
                  <a:srgbClr val="7B7D8D"/>
                </a:solidFill>
                <a:latin typeface="DengXian Light"/>
                <a:ea typeface="DengXian Light"/>
              </a:rPr>
              <a:t>标准版 / Standard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8477250" y="1971675"/>
            <a:ext cx="3067050" cy="380554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2997"/>
              </a:lnSpc>
              <a:buNone/>
            </a:pPr>
            <a:r>
              <a:rPr sz="2775" b="0" i="0">
                <a:solidFill>
                  <a:srgbClr val="242534"/>
                </a:solidFill>
                <a:latin typeface="Segoe UI Light"/>
                <a:ea typeface="Segoe UI Light"/>
              </a:rPr>
              <a:t>G1 EDU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8486775" y="2447925"/>
            <a:ext cx="3067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975" b="0" i="0">
                <a:solidFill>
                  <a:srgbClr val="7B7D8D"/>
                </a:solidFill>
                <a:latin typeface="DengXian Light"/>
                <a:ea typeface="DengXian Light"/>
              </a:rPr>
              <a:t>开发配置 / Development</a:t>
            </a:r>
            <a:endParaRPr lang="en-US"/>
          </a:p>
        </p:txBody>
      </p:sp>
      <p:sp>
        <p:nvSpPr>
          <p:cNvPr id="54" name="Shape 54"/>
          <p:cNvSpPr/>
          <p:nvPr/>
        </p:nvSpPr>
        <p:spPr>
          <a:xfrm>
            <a:off x="685800" y="6387554"/>
            <a:ext cx="10191750" cy="137071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080"/>
              </a:lnSpc>
              <a:buNone/>
            </a:pPr>
            <a:r>
              <a:rPr sz="675" b="0" i="0">
                <a:solidFill>
                  <a:srgbClr val="848594"/>
                </a:solidFill>
                <a:latin typeface="DengXian"/>
                <a:ea typeface="DengXian"/>
              </a:rPr>
              <a:t>负载随姿态变化，EDU 参数按选配变化。完整配置以官方确认为准。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11163300" y="6419850"/>
            <a:ext cx="3619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r">
              <a:buNone/>
            </a:pPr>
            <a:r>
              <a:rPr sz="750" b="0" i="0">
                <a:solidFill>
                  <a:srgbClr val="848594"/>
                </a:solidFill>
                <a:latin typeface="Segoe UI"/>
                <a:ea typeface="Segoe UI"/>
              </a:rPr>
              <a:t>03</a:t>
            </a:r>
            <a:endParaRPr lang="en-US"/>
          </a:p>
        </p:txBody>
      </p:sp>
      <p:graphicFrame>
        <p:nvGraphicFramePr>
          <p:cNvPr id="56" name="Table 55"/>
          <p:cNvGraphicFramePr>
            <a:graphicFrameLocks noGrp="1"/>
          </p:cNvGraphicFramePr>
          <p:nvPr/>
        </p:nvGraphicFramePr>
        <p:xfrm>
          <a:off x="685800" y="2809875"/>
          <a:ext cx="10820400" cy="3190875"/>
        </p:xfrm>
        <a:graphic>
          <a:graphicData uri="http://schemas.openxmlformats.org/drawingml/2006/table">
            <a:tbl>
              <a:tblPr firstRow="0" bandRow="0" firstCol="0" lastRow="0" lastCol="0" bandCol="0"/>
              <a:tblGrid>
                <a:gridCol w="4581525"/>
                <a:gridCol w="3209925"/>
                <a:gridCol w="3028950"/>
              </a:tblGrid>
              <a:tr h="638175">
                <a:tc>
                  <a:txBody>
                    <a:bodyPr wrap="none"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1275">
                          <a:solidFill>
                            <a:srgbClr val="242534"/>
                          </a:solidFill>
                          <a:latin typeface="DengXian Light"/>
                          <a:ea typeface="DengXian Light"/>
                        </a:rPr>
                        <a:t>全身自由度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b="0" sz="675">
                          <a:solidFill>
                            <a:srgbClr val="898A99"/>
                          </a:solidFill>
                          <a:latin typeface="Segoe UI"/>
                          <a:ea typeface="Segoe UI"/>
                        </a:rPr>
                        <a:t>Total DoF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  <a:tc>
                  <a:txBody>
                    <a:bodyPr wrap="non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2250">
                          <a:solidFill>
                            <a:srgbClr val="242534"/>
                          </a:solidFill>
                          <a:latin typeface="Segoe UI Light"/>
                          <a:ea typeface="Segoe UI Light"/>
                        </a:rPr>
                        <a:t>23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  <a:tc>
                  <a:txBody>
                    <a:bodyPr wrap="non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2250">
                          <a:solidFill>
                            <a:srgbClr val="242534"/>
                          </a:solidFill>
                          <a:latin typeface="Segoe UI Light"/>
                          <a:ea typeface="Segoe UI Light"/>
                        </a:rPr>
                        <a:t>23–43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</a:tr>
              <a:tr h="638175">
                <a:tc>
                  <a:txBody>
                    <a:bodyPr wrap="none"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1275">
                          <a:solidFill>
                            <a:srgbClr val="242534"/>
                          </a:solidFill>
                          <a:latin typeface="DengXian Light"/>
                          <a:ea typeface="DengXian Light"/>
                        </a:rPr>
                        <a:t>含电池重量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b="0" sz="675">
                          <a:solidFill>
                            <a:srgbClr val="898A99"/>
                          </a:solidFill>
                          <a:latin typeface="Segoe UI"/>
                          <a:ea typeface="Segoe UI"/>
                        </a:rPr>
                        <a:t>Weight including battery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  <a:tc>
                  <a:txBody>
                    <a:bodyPr wrap="non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2250">
                          <a:solidFill>
                            <a:srgbClr val="242534"/>
                          </a:solidFill>
                          <a:latin typeface="Segoe UI Light"/>
                          <a:ea typeface="Segoe UI Light"/>
                        </a:rPr>
                        <a:t>≈ 35</a:t>
                      </a:r>
                      <a:r>
                        <a:rPr b="0" sz="900">
                          <a:solidFill>
                            <a:srgbClr val="858795"/>
                          </a:solidFill>
                          <a:latin typeface="Segoe UI"/>
                          <a:ea typeface="Segoe UI"/>
                        </a:rPr>
                        <a:t> kg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  <a:tc>
                  <a:txBody>
                    <a:bodyPr wrap="non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2250">
                          <a:solidFill>
                            <a:srgbClr val="242534"/>
                          </a:solidFill>
                          <a:latin typeface="Segoe UI Light"/>
                          <a:ea typeface="Segoe UI Light"/>
                        </a:rPr>
                        <a:t>≈ 35+</a:t>
                      </a:r>
                      <a:r>
                        <a:rPr b="0" sz="900">
                          <a:solidFill>
                            <a:srgbClr val="858795"/>
                          </a:solidFill>
                          <a:latin typeface="Segoe UI"/>
                          <a:ea typeface="Segoe UI"/>
                        </a:rPr>
                        <a:t> kg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</a:tr>
              <a:tr h="638175">
                <a:tc>
                  <a:txBody>
                    <a:bodyPr wrap="none"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1275">
                          <a:solidFill>
                            <a:srgbClr val="242534"/>
                          </a:solidFill>
                          <a:latin typeface="DengXian Light"/>
                          <a:ea typeface="DengXian Light"/>
                        </a:rPr>
                        <a:t>膝关节最大扭矩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b="0" sz="675">
                          <a:solidFill>
                            <a:srgbClr val="898A99"/>
                          </a:solidFill>
                          <a:latin typeface="Segoe UI"/>
                          <a:ea typeface="Segoe UI"/>
                        </a:rPr>
                        <a:t>Max. knee joint torque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  <a:tc>
                  <a:txBody>
                    <a:bodyPr wrap="non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2250">
                          <a:solidFill>
                            <a:srgbClr val="242534"/>
                          </a:solidFill>
                          <a:latin typeface="Segoe UI Light"/>
                          <a:ea typeface="Segoe UI Light"/>
                        </a:rPr>
                        <a:t>90</a:t>
                      </a:r>
                      <a:r>
                        <a:rPr b="0" sz="900">
                          <a:solidFill>
                            <a:srgbClr val="858795"/>
                          </a:solidFill>
                          <a:latin typeface="Segoe UI"/>
                          <a:ea typeface="Segoe UI"/>
                        </a:rPr>
                        <a:t> N·m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  <a:tc>
                  <a:txBody>
                    <a:bodyPr wrap="non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2250">
                          <a:solidFill>
                            <a:srgbClr val="242534"/>
                          </a:solidFill>
                          <a:latin typeface="Segoe UI Light"/>
                          <a:ea typeface="Segoe UI Light"/>
                        </a:rPr>
                        <a:t>120</a:t>
                      </a:r>
                      <a:r>
                        <a:rPr b="0" sz="900">
                          <a:solidFill>
                            <a:srgbClr val="858795"/>
                          </a:solidFill>
                          <a:latin typeface="Segoe UI"/>
                          <a:ea typeface="Segoe UI"/>
                        </a:rPr>
                        <a:t> N·m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</a:tr>
              <a:tr h="638175">
                <a:tc>
                  <a:txBody>
                    <a:bodyPr wrap="none"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1275">
                          <a:solidFill>
                            <a:srgbClr val="242534"/>
                          </a:solidFill>
                          <a:latin typeface="DengXian Light"/>
                          <a:ea typeface="DengXian Light"/>
                        </a:rPr>
                        <a:t>手臂最大负载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b="0" sz="675">
                          <a:solidFill>
                            <a:srgbClr val="898A99"/>
                          </a:solidFill>
                          <a:latin typeface="Segoe UI"/>
                          <a:ea typeface="Segoe UI"/>
                        </a:rPr>
                        <a:t>Max. arm load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  <a:tc>
                  <a:txBody>
                    <a:bodyPr wrap="non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2250">
                          <a:solidFill>
                            <a:srgbClr val="242534"/>
                          </a:solidFill>
                          <a:latin typeface="Segoe UI Light"/>
                          <a:ea typeface="Segoe UI Light"/>
                        </a:rPr>
                        <a:t>≈ 2</a:t>
                      </a:r>
                      <a:r>
                        <a:rPr b="0" sz="900">
                          <a:solidFill>
                            <a:srgbClr val="858795"/>
                          </a:solidFill>
                          <a:latin typeface="Segoe UI"/>
                          <a:ea typeface="Segoe UI"/>
                        </a:rPr>
                        <a:t> kg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  <a:tc>
                  <a:txBody>
                    <a:bodyPr wrap="non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2250">
                          <a:solidFill>
                            <a:srgbClr val="242534"/>
                          </a:solidFill>
                          <a:latin typeface="Segoe UI Light"/>
                          <a:ea typeface="Segoe UI Light"/>
                        </a:rPr>
                        <a:t>≈ 3</a:t>
                      </a:r>
                      <a:r>
                        <a:rPr b="0" sz="900">
                          <a:solidFill>
                            <a:srgbClr val="858795"/>
                          </a:solidFill>
                          <a:latin typeface="Segoe UI"/>
                          <a:ea typeface="Segoe UI"/>
                        </a:rPr>
                        <a:t> kg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</a:tr>
              <a:tr h="638175">
                <a:tc>
                  <a:txBody>
                    <a:bodyPr wrap="none"/>
                    <a:lstStyle/>
                    <a:p>
                      <a:pPr>
                        <a:lnSpc>
                          <a:spcPts val="18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1275">
                          <a:solidFill>
                            <a:srgbClr val="242534"/>
                          </a:solidFill>
                          <a:latin typeface="DengXian Light"/>
                          <a:ea typeface="DengXian Light"/>
                        </a:rPr>
                        <a:t>二次开发</a:t>
                      </a:r>
                    </a:p>
                    <a:p>
                      <a:pPr>
                        <a:spcBef>
                          <a:spcPts val="400"/>
                        </a:spcBef>
                        <a:spcAft>
                          <a:spcPts val="0"/>
                        </a:spcAft>
                      </a:pPr>
                      <a:r>
                        <a:rPr b="0" sz="675">
                          <a:solidFill>
                            <a:srgbClr val="898A99"/>
                          </a:solidFill>
                          <a:latin typeface="Segoe UI"/>
                          <a:ea typeface="Segoe UI"/>
                        </a:rPr>
                        <a:t>Secondary development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  <a:tc>
                  <a:txBody>
                    <a:bodyPr wrap="non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1275">
                          <a:solidFill>
                            <a:srgbClr val="242534"/>
                          </a:solidFill>
                          <a:latin typeface="DengXian Light"/>
                          <a:ea typeface="DengXian Light"/>
                        </a:rPr>
                        <a:t>官网未列为支持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  <a:tc>
                  <a:txBody>
                    <a:bodyPr wrap="none"/>
                    <a:lstStyle/>
                    <a:p>
                      <a:pPr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b="0" sz="1275">
                          <a:solidFill>
                            <a:srgbClr val="242534"/>
                          </a:solidFill>
                          <a:latin typeface="DengXian Light"/>
                          <a:ea typeface="DengXian Light"/>
                        </a:rPr>
                        <a:t>支持</a:t>
                      </a:r>
                    </a:p>
                  </a:txBody>
                  <a:tcPr marL="0" marR="0" marT="114300" marB="0" anchor="t">
                    <a:lnL w="6350">
                      <a:solidFill>
                        <a:srgbClr val="F1F1F6"/>
                      </a:solidFill>
                    </a:lnL>
                    <a:lnR w="6350">
                      <a:solidFill>
                        <a:srgbClr val="F1F1F6"/>
                      </a:solidFill>
                    </a:lnR>
                    <a:lnT w="6350">
                      <a:solidFill>
                        <a:srgbClr val="D2D2DD"/>
                      </a:solidFill>
                    </a:lnT>
                    <a:lnB w="6350">
                      <a:solidFill>
                        <a:srgbClr val="F1F1F6"/>
                      </a:solidFill>
                    </a:lnB>
                    <a:solidFill>
                      <a:srgbClr val="F1F1F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685800" y="409575"/>
            <a:ext cx="8591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97B8F"/>
                </a:solidFill>
                <a:latin typeface="Segoe UI"/>
                <a:ea typeface="Segoe UI"/>
              </a:rPr>
              <a:t>G1 / PRODUCT PRESENTATION</a:t>
            </a:r>
            <a:endParaRPr lang="en-US"/>
          </a:p>
        </p:txBody>
      </p:sp>
      <p:sp>
        <p:nvSpPr>
          <p:cNvPr id="57" name="Shape 57"/>
          <p:cNvSpPr/>
          <p:nvPr/>
        </p:nvSpPr>
        <p:spPr>
          <a:xfrm>
            <a:off x="685800" y="809625"/>
            <a:ext cx="10020300" cy="4286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375"/>
              </a:lnSpc>
              <a:buNone/>
            </a:pPr>
            <a:r>
              <a:rPr sz="2700" b="0" i="0" spc="150">
                <a:solidFill>
                  <a:srgbClr val="242534"/>
                </a:solidFill>
                <a:latin typeface="DengXian Light"/>
                <a:ea typeface="DengXian Light"/>
              </a:rPr>
              <a:t>站立与折叠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704850" y="1362075"/>
            <a:ext cx="954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 xml:space="preserve">DIMENSIONS </a:t>
            </a: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>&amp;</a:t>
            </a: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 xml:space="preserve"> HANDLING</a:t>
            </a:r>
            <a:endParaRPr lang="en-US"/>
          </a:p>
        </p:txBody>
      </p:sp>
      <p:sp>
        <p:nvSpPr>
          <p:cNvPr id="59" name="Shape 59"/>
          <p:cNvSpPr/>
          <p:nvPr/>
        </p:nvSpPr>
        <p:spPr>
          <a:xfrm>
            <a:off x="638175" y="2209800"/>
            <a:ext cx="4305300" cy="109031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8586"/>
              </a:lnSpc>
              <a:buNone/>
            </a:pPr>
            <a:r>
              <a:rPr sz="7950" b="0" i="0">
                <a:solidFill>
                  <a:srgbClr val="242534"/>
                </a:solidFill>
                <a:latin typeface="Segoe UI Light"/>
                <a:ea typeface="Segoe UI Light"/>
              </a:rPr>
              <a:t>1.32</a:t>
            </a:r>
            <a:endParaRPr lang="en-US"/>
          </a:p>
        </p:txBody>
      </p:sp>
      <p:sp>
        <p:nvSpPr>
          <p:cNvPr id="60" name="Shape 60"/>
          <p:cNvSpPr/>
          <p:nvPr/>
        </p:nvSpPr>
        <p:spPr>
          <a:xfrm>
            <a:off x="2952750" y="2895600"/>
            <a:ext cx="971550" cy="30480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800" b="0" i="0">
                <a:solidFill>
                  <a:srgbClr val="7C7D8C"/>
                </a:solidFill>
                <a:latin typeface="Segoe UI"/>
                <a:ea typeface="Segoe UI"/>
              </a:rPr>
              <a:t>m</a:t>
            </a:r>
            <a:endParaRPr lang="en-US"/>
          </a:p>
        </p:txBody>
      </p:sp>
      <p:sp>
        <p:nvSpPr>
          <p:cNvPr id="61" name="Shape 61"/>
          <p:cNvSpPr/>
          <p:nvPr/>
        </p:nvSpPr>
        <p:spPr>
          <a:xfrm>
            <a:off x="704850" y="3429000"/>
            <a:ext cx="3829050" cy="1809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350" b="0" i="0">
                <a:solidFill>
                  <a:srgbClr val="242534"/>
                </a:solidFill>
                <a:latin typeface="DengXian Light"/>
                <a:ea typeface="DengXian Light"/>
              </a:rPr>
              <a:t>站立高度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714375" y="3771900"/>
            <a:ext cx="3829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38">
                <a:solidFill>
                  <a:srgbClr val="7C7D8C"/>
                </a:solidFill>
                <a:latin typeface="Segoe UI"/>
                <a:ea typeface="Segoe UI"/>
              </a:rPr>
              <a:t>Standing height</a:t>
            </a:r>
            <a:endParaRPr lang="en-US"/>
          </a:p>
        </p:txBody>
      </p:sp>
      <p:sp>
        <p:nvSpPr>
          <p:cNvPr id="63" name="Shape 63"/>
          <p:cNvSpPr/>
          <p:nvPr/>
        </p:nvSpPr>
        <p:spPr>
          <a:xfrm>
            <a:off x="704850" y="4362450"/>
            <a:ext cx="342900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64" name="Shape 64"/>
          <p:cNvSpPr/>
          <p:nvPr/>
        </p:nvSpPr>
        <p:spPr>
          <a:xfrm>
            <a:off x="704850" y="4591050"/>
            <a:ext cx="3829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050" b="0" i="0">
                <a:solidFill>
                  <a:srgbClr val="242534"/>
                </a:solidFill>
                <a:latin typeface="DengXian Light"/>
                <a:ea typeface="DengXian Light"/>
              </a:rPr>
              <a:t>站立 / Standing</a:t>
            </a:r>
            <a:endParaRPr lang="en-US"/>
          </a:p>
        </p:txBody>
      </p:sp>
      <p:sp>
        <p:nvSpPr>
          <p:cNvPr id="65" name="Shape 65"/>
          <p:cNvSpPr/>
          <p:nvPr/>
        </p:nvSpPr>
        <p:spPr>
          <a:xfrm>
            <a:off x="704850" y="4867275"/>
            <a:ext cx="4114800" cy="2159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701"/>
              </a:lnSpc>
              <a:buNone/>
            </a:pPr>
            <a:r>
              <a:rPr sz="1575" b="0" i="0">
                <a:solidFill>
                  <a:srgbClr val="242534"/>
                </a:solidFill>
                <a:latin typeface="Segoe UI Light"/>
                <a:ea typeface="Segoe UI Light"/>
              </a:rPr>
              <a:t>1320 × 450 × 200 mm</a:t>
            </a:r>
            <a:endParaRPr lang="en-US"/>
          </a:p>
        </p:txBody>
      </p:sp>
      <p:sp>
        <p:nvSpPr>
          <p:cNvPr id="66" name="Shape 66"/>
          <p:cNvSpPr/>
          <p:nvPr/>
        </p:nvSpPr>
        <p:spPr>
          <a:xfrm>
            <a:off x="704850" y="5334000"/>
            <a:ext cx="3829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050" b="0" i="0">
                <a:solidFill>
                  <a:srgbClr val="242534"/>
                </a:solidFill>
                <a:latin typeface="DengXian Light"/>
                <a:ea typeface="DengXian Light"/>
              </a:rPr>
              <a:t>折叠 / Folded</a:t>
            </a:r>
            <a:endParaRPr lang="en-US"/>
          </a:p>
        </p:txBody>
      </p:sp>
      <p:sp>
        <p:nvSpPr>
          <p:cNvPr id="67" name="Shape 67"/>
          <p:cNvSpPr/>
          <p:nvPr/>
        </p:nvSpPr>
        <p:spPr>
          <a:xfrm>
            <a:off x="704850" y="5610225"/>
            <a:ext cx="4114800" cy="2159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701"/>
              </a:lnSpc>
              <a:buNone/>
            </a:pPr>
            <a:r>
              <a:rPr sz="1575" b="0" i="0">
                <a:solidFill>
                  <a:srgbClr val="242534"/>
                </a:solidFill>
                <a:latin typeface="Segoe UI Light"/>
                <a:ea typeface="Segoe UI Light"/>
              </a:rPr>
              <a:t>690 × 450 × 300 mm</a:t>
            </a:r>
            <a:endParaRPr lang="en-US"/>
          </a:p>
        </p:txBody>
      </p:sp>
      <p:sp>
        <p:nvSpPr>
          <p:cNvPr id="68" name="Shape 68"/>
          <p:cNvSpPr/>
          <p:nvPr/>
        </p:nvSpPr>
        <p:spPr>
          <a:xfrm>
            <a:off x="6343650" y="2381250"/>
            <a:ext cx="781050" cy="3162300"/>
          </a:xfrm>
          <a:prstGeom prst="rect">
            <a:avLst/>
          </a:prstGeom>
          <a:solidFill>
            <a:srgbClr val="75758F"/>
          </a:solidFill>
        </p:spPr>
        <p:txBody>
          <a:bodyPr wrap="none"/>
          <a:lstStyle/>
          <a:p/>
        </p:txBody>
      </p:sp>
      <p:sp>
        <p:nvSpPr>
          <p:cNvPr id="69" name="Shape 69"/>
          <p:cNvSpPr/>
          <p:nvPr/>
        </p:nvSpPr>
        <p:spPr>
          <a:xfrm>
            <a:off x="9001125" y="3895725"/>
            <a:ext cx="1552575" cy="1647825"/>
          </a:xfrm>
          <a:prstGeom prst="rect">
            <a:avLst/>
          </a:prstGeom>
          <a:solidFill>
            <a:srgbClr val="BBBBD0"/>
          </a:solidFill>
        </p:spPr>
        <p:txBody>
          <a:bodyPr wrap="none"/>
          <a:lstStyle/>
          <a:p/>
        </p:txBody>
      </p:sp>
      <p:sp>
        <p:nvSpPr>
          <p:cNvPr id="70" name="Shape 70"/>
          <p:cNvSpPr/>
          <p:nvPr/>
        </p:nvSpPr>
        <p:spPr>
          <a:xfrm>
            <a:off x="5734050" y="5562600"/>
            <a:ext cx="533400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71" name="Shape 71"/>
          <p:cNvSpPr/>
          <p:nvPr/>
        </p:nvSpPr>
        <p:spPr>
          <a:xfrm>
            <a:off x="6048375" y="1914525"/>
            <a:ext cx="1447800" cy="267444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2106"/>
              </a:lnSpc>
              <a:buNone/>
            </a:pPr>
            <a:r>
              <a:rPr sz="1950" b="0" i="0">
                <a:solidFill>
                  <a:srgbClr val="242534"/>
                </a:solidFill>
                <a:latin typeface="Segoe UI Light"/>
                <a:ea typeface="Segoe UI Light"/>
              </a:rPr>
              <a:t>1320</a:t>
            </a:r>
            <a:endParaRPr lang="en-US"/>
          </a:p>
        </p:txBody>
      </p:sp>
      <p:sp>
        <p:nvSpPr>
          <p:cNvPr id="72" name="Shape 72"/>
          <p:cNvSpPr/>
          <p:nvPr/>
        </p:nvSpPr>
        <p:spPr>
          <a:xfrm>
            <a:off x="9201150" y="3429000"/>
            <a:ext cx="1352550" cy="267444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2106"/>
              </a:lnSpc>
              <a:buNone/>
            </a:pPr>
            <a:r>
              <a:rPr sz="1950" b="0" i="0">
                <a:solidFill>
                  <a:srgbClr val="242534"/>
                </a:solidFill>
                <a:latin typeface="Segoe UI Light"/>
                <a:ea typeface="Segoe UI Light"/>
              </a:rPr>
              <a:t>690</a:t>
            </a:r>
            <a:endParaRPr lang="en-US"/>
          </a:p>
        </p:txBody>
      </p:sp>
      <p:sp>
        <p:nvSpPr>
          <p:cNvPr id="73" name="Shape 73"/>
          <p:cNvSpPr/>
          <p:nvPr/>
        </p:nvSpPr>
        <p:spPr>
          <a:xfrm>
            <a:off x="6076950" y="5772150"/>
            <a:ext cx="192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050" b="0" i="0">
                <a:solidFill>
                  <a:srgbClr val="242534"/>
                </a:solidFill>
                <a:latin typeface="DengXian Light"/>
                <a:ea typeface="DengXian Light"/>
              </a:rPr>
              <a:t>站立</a:t>
            </a:r>
            <a:endParaRPr lang="en-US"/>
          </a:p>
        </p:txBody>
      </p:sp>
      <p:sp>
        <p:nvSpPr>
          <p:cNvPr id="74" name="Shape 74"/>
          <p:cNvSpPr/>
          <p:nvPr/>
        </p:nvSpPr>
        <p:spPr>
          <a:xfrm>
            <a:off x="9191625" y="5772150"/>
            <a:ext cx="192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050" b="0" i="0">
                <a:solidFill>
                  <a:srgbClr val="242534"/>
                </a:solidFill>
                <a:latin typeface="DengXian Light"/>
                <a:ea typeface="DengXian Light"/>
              </a:rPr>
              <a:t>折叠</a:t>
            </a:r>
            <a:endParaRPr lang="en-US"/>
          </a:p>
        </p:txBody>
      </p:sp>
      <p:sp>
        <p:nvSpPr>
          <p:cNvPr id="75" name="Shape 75"/>
          <p:cNvSpPr/>
          <p:nvPr/>
        </p:nvSpPr>
        <p:spPr>
          <a:xfrm>
            <a:off x="685800" y="6387554"/>
            <a:ext cx="10191750" cy="137071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080"/>
              </a:lnSpc>
              <a:buNone/>
            </a:pPr>
            <a:r>
              <a:rPr sz="675" b="0" i="0">
                <a:solidFill>
                  <a:srgbClr val="848594"/>
                </a:solidFill>
                <a:latin typeface="DengXian"/>
                <a:ea typeface="DengXian"/>
              </a:rPr>
              <a:t>尺寸顺序为高 × 宽 × 厚。右侧为高度关系示意，不是机器人结构图。</a:t>
            </a:r>
            <a:endParaRPr lang="en-US"/>
          </a:p>
        </p:txBody>
      </p:sp>
      <p:sp>
        <p:nvSpPr>
          <p:cNvPr id="76" name="Shape 76"/>
          <p:cNvSpPr/>
          <p:nvPr/>
        </p:nvSpPr>
        <p:spPr>
          <a:xfrm>
            <a:off x="11163300" y="6419850"/>
            <a:ext cx="3619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r">
              <a:buNone/>
            </a:pPr>
            <a:r>
              <a:rPr sz="750" b="0" i="0">
                <a:solidFill>
                  <a:srgbClr val="848594"/>
                </a:solidFill>
                <a:latin typeface="Segoe UI"/>
                <a:ea typeface="Segoe UI"/>
              </a:rPr>
              <a:t>04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resenton Native Image 5" descr=""/>
          <p:cNvPicPr/>
          <p:nvPr/>
        </p:nvPicPr>
        <p:blipFill>
          <a:blip r:embed="rId2" cstate="none"/>
          <a:srcRect l="17190" r="17190"/>
          <a:stretch>
            <a:fillRect/>
          </a:stretch>
        </p:blipFill>
        <p:spPr>
          <a:xfrm>
            <a:off x="0" y="0"/>
            <a:ext cx="5981700" cy="6858000"/>
          </a:xfrm>
          <a:prstGeom prst="rect">
            <a:avLst/>
          </a:prstGeom>
        </p:spPr>
      </p:pic>
      <p:sp>
        <p:nvSpPr>
          <p:cNvPr id="77" name="Shape 77"/>
          <p:cNvSpPr/>
          <p:nvPr/>
        </p:nvSpPr>
        <p:spPr>
          <a:xfrm>
            <a:off x="6705600" y="971550"/>
            <a:ext cx="4781550" cy="3524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2700" b="0" i="0" spc="150">
                <a:solidFill>
                  <a:srgbClr val="242534"/>
                </a:solidFill>
                <a:latin typeface="DengXian Light"/>
                <a:ea typeface="DengXian Light"/>
              </a:rPr>
              <a:t>感知硬件</a:t>
            </a:r>
            <a:endParaRPr lang="en-US"/>
          </a:p>
        </p:txBody>
      </p:sp>
      <p:sp>
        <p:nvSpPr>
          <p:cNvPr id="78" name="Shape 78"/>
          <p:cNvSpPr/>
          <p:nvPr/>
        </p:nvSpPr>
        <p:spPr>
          <a:xfrm>
            <a:off x="6724650" y="1533525"/>
            <a:ext cx="4781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>SENSING HARDWARE</a:t>
            </a:r>
            <a:endParaRPr lang="en-US"/>
          </a:p>
        </p:txBody>
      </p:sp>
      <p:sp>
        <p:nvSpPr>
          <p:cNvPr id="79" name="Shape 79"/>
          <p:cNvSpPr/>
          <p:nvPr/>
        </p:nvSpPr>
        <p:spPr>
          <a:xfrm>
            <a:off x="6657975" y="2505075"/>
            <a:ext cx="4781550" cy="493663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888"/>
              </a:lnSpc>
              <a:buNone/>
            </a:pPr>
            <a:r>
              <a:rPr sz="3600" b="0" i="0">
                <a:solidFill>
                  <a:srgbClr val="242534"/>
                </a:solidFill>
                <a:latin typeface="Segoe UI Light"/>
                <a:ea typeface="Segoe UI Light"/>
              </a:rPr>
              <a:t>3D LiDAR</a:t>
            </a:r>
            <a:endParaRPr lang="en-US"/>
          </a:p>
        </p:txBody>
      </p:sp>
      <p:sp>
        <p:nvSpPr>
          <p:cNvPr id="80" name="Shape 80"/>
          <p:cNvSpPr/>
          <p:nvPr/>
        </p:nvSpPr>
        <p:spPr>
          <a:xfrm>
            <a:off x="6724650" y="3143250"/>
            <a:ext cx="4495800" cy="1809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350" b="0" i="0">
                <a:solidFill>
                  <a:srgbClr val="242534"/>
                </a:solidFill>
                <a:latin typeface="DengXian Light"/>
                <a:ea typeface="DengXian Light"/>
              </a:rPr>
              <a:t>三维激光雷达</a:t>
            </a:r>
            <a:endParaRPr lang="en-US"/>
          </a:p>
        </p:txBody>
      </p:sp>
      <p:sp>
        <p:nvSpPr>
          <p:cNvPr id="81" name="Shape 81"/>
          <p:cNvSpPr/>
          <p:nvPr/>
        </p:nvSpPr>
        <p:spPr>
          <a:xfrm>
            <a:off x="6724650" y="3705225"/>
            <a:ext cx="478155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82" name="Shape 82"/>
          <p:cNvSpPr/>
          <p:nvPr/>
        </p:nvSpPr>
        <p:spPr>
          <a:xfrm>
            <a:off x="6677025" y="4048125"/>
            <a:ext cx="4781550" cy="401092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159"/>
              </a:lnSpc>
              <a:buNone/>
            </a:pPr>
            <a:r>
              <a:rPr sz="2925" b="0" i="0">
                <a:solidFill>
                  <a:srgbClr val="242534"/>
                </a:solidFill>
                <a:latin typeface="Segoe UI Light"/>
                <a:ea typeface="Segoe UI Light"/>
              </a:rPr>
              <a:t>Depth camera</a:t>
            </a:r>
            <a:endParaRPr lang="en-US"/>
          </a:p>
        </p:txBody>
      </p:sp>
      <p:sp>
        <p:nvSpPr>
          <p:cNvPr id="83" name="Shape 83"/>
          <p:cNvSpPr/>
          <p:nvPr/>
        </p:nvSpPr>
        <p:spPr>
          <a:xfrm>
            <a:off x="6724650" y="4667250"/>
            <a:ext cx="4495800" cy="1809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350" b="0" i="0">
                <a:solidFill>
                  <a:srgbClr val="242534"/>
                </a:solidFill>
                <a:latin typeface="DengXian Light"/>
                <a:ea typeface="DengXian Light"/>
              </a:rPr>
              <a:t>深度相机</a:t>
            </a:r>
            <a:endParaRPr lang="en-US"/>
          </a:p>
        </p:txBody>
      </p:sp>
      <p:sp>
        <p:nvSpPr>
          <p:cNvPr id="84" name="Shape 84"/>
          <p:cNvSpPr/>
          <p:nvPr/>
        </p:nvSpPr>
        <p:spPr>
          <a:xfrm>
            <a:off x="6724650" y="5476875"/>
            <a:ext cx="4591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050" b="0" i="0">
                <a:solidFill>
                  <a:srgbClr val="777988"/>
                </a:solidFill>
                <a:latin typeface="DengXian Light"/>
                <a:ea typeface="DengXian Light"/>
              </a:rPr>
              <a:t>具体接口与感知输出，按交付版本确认。</a:t>
            </a:r>
            <a:endParaRPr lang="en-US"/>
          </a:p>
        </p:txBody>
      </p:sp>
      <p:sp>
        <p:nvSpPr>
          <p:cNvPr id="85" name="Shape 85"/>
          <p:cNvSpPr/>
          <p:nvPr/>
        </p:nvSpPr>
        <p:spPr>
          <a:xfrm>
            <a:off x="685800" y="6387554"/>
            <a:ext cx="10191750" cy="137071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080"/>
              </a:lnSpc>
              <a:buNone/>
            </a:pPr>
            <a:r>
              <a:rPr sz="675" b="0" i="0">
                <a:solidFill>
                  <a:srgbClr val="848594"/>
                </a:solidFill>
                <a:latin typeface="DengXian"/>
                <a:ea typeface="DengXian"/>
              </a:rPr>
              <a:t>官方系列局部图，图片归宇树所有。</a:t>
            </a:r>
            <a:endParaRPr lang="en-US"/>
          </a:p>
        </p:txBody>
      </p:sp>
      <p:sp>
        <p:nvSpPr>
          <p:cNvPr id="86" name="Shape 86"/>
          <p:cNvSpPr/>
          <p:nvPr/>
        </p:nvSpPr>
        <p:spPr>
          <a:xfrm>
            <a:off x="11163300" y="6419850"/>
            <a:ext cx="3619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r">
              <a:buNone/>
            </a:pPr>
            <a:r>
              <a:rPr sz="750" b="0" i="0">
                <a:solidFill>
                  <a:srgbClr val="848594"/>
                </a:solidFill>
                <a:latin typeface="Segoe UI"/>
                <a:ea typeface="Segoe UI"/>
              </a:rPr>
              <a:t>05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resenton Native Image 6" descr=""/>
          <p:cNvPicPr/>
          <p:nvPr/>
        </p:nvPicPr>
        <p:blipFill>
          <a:blip r:embed="rId2" cstate="none"/>
          <a:srcRect l="22754" r="22754"/>
          <a:stretch>
            <a:fillRect/>
          </a:stretch>
        </p:blipFill>
        <p:spPr>
          <a:xfrm>
            <a:off x="6238875" y="0"/>
            <a:ext cx="5953125" cy="6858000"/>
          </a:xfrm>
          <a:prstGeom prst="rect">
            <a:avLst/>
          </a:prstGeom>
        </p:spPr>
      </p:pic>
      <p:sp>
        <p:nvSpPr>
          <p:cNvPr id="87" name="Shape 87"/>
          <p:cNvSpPr/>
          <p:nvPr/>
        </p:nvSpPr>
        <p:spPr>
          <a:xfrm>
            <a:off x="685800" y="409575"/>
            <a:ext cx="8591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97B8F"/>
                </a:solidFill>
                <a:latin typeface="Segoe UI"/>
                <a:ea typeface="Segoe UI"/>
              </a:rPr>
              <a:t>G1 / PRODUCT PRESENTATION</a:t>
            </a:r>
            <a:endParaRPr lang="en-US"/>
          </a:p>
        </p:txBody>
      </p:sp>
      <p:sp>
        <p:nvSpPr>
          <p:cNvPr id="88" name="Shape 88"/>
          <p:cNvSpPr/>
          <p:nvPr/>
        </p:nvSpPr>
        <p:spPr>
          <a:xfrm>
            <a:off x="685800" y="809625"/>
            <a:ext cx="10020300" cy="4286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375"/>
              </a:lnSpc>
              <a:buNone/>
            </a:pPr>
            <a:r>
              <a:rPr sz="2700" b="0" i="0" spc="150">
                <a:solidFill>
                  <a:srgbClr val="242534"/>
                </a:solidFill>
                <a:latin typeface="DengXian Light"/>
                <a:ea typeface="DengXian Light"/>
              </a:rPr>
              <a:t>计算与连接</a:t>
            </a:r>
            <a:endParaRPr lang="en-US"/>
          </a:p>
        </p:txBody>
      </p:sp>
      <p:sp>
        <p:nvSpPr>
          <p:cNvPr id="89" name="Shape 89"/>
          <p:cNvSpPr/>
          <p:nvPr/>
        </p:nvSpPr>
        <p:spPr>
          <a:xfrm>
            <a:off x="704850" y="1362075"/>
            <a:ext cx="954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 xml:space="preserve">COMPUTING </a:t>
            </a: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>&amp;</a:t>
            </a: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 xml:space="preserve"> CONNECTIVITY</a:t>
            </a:r>
            <a:endParaRPr lang="en-US"/>
          </a:p>
        </p:txBody>
      </p:sp>
      <p:sp>
        <p:nvSpPr>
          <p:cNvPr id="90" name="Shape 90"/>
          <p:cNvSpPr/>
          <p:nvPr/>
        </p:nvSpPr>
        <p:spPr>
          <a:xfrm>
            <a:off x="647700" y="2152650"/>
            <a:ext cx="2209800" cy="1152079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9072"/>
              </a:lnSpc>
              <a:buNone/>
            </a:pPr>
            <a:r>
              <a:rPr sz="8400" b="0" i="0">
                <a:solidFill>
                  <a:srgbClr val="242534"/>
                </a:solidFill>
                <a:latin typeface="Segoe UI Light"/>
                <a:ea typeface="Segoe UI Light"/>
              </a:rPr>
              <a:t>8</a:t>
            </a:r>
            <a:endParaRPr lang="en-US"/>
          </a:p>
        </p:txBody>
      </p:sp>
      <p:sp>
        <p:nvSpPr>
          <p:cNvPr id="91" name="Shape 91"/>
          <p:cNvSpPr/>
          <p:nvPr/>
        </p:nvSpPr>
        <p:spPr>
          <a:xfrm>
            <a:off x="1962150" y="2819400"/>
            <a:ext cx="2971800" cy="2476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875" b="0" i="0">
                <a:solidFill>
                  <a:srgbClr val="242534"/>
                </a:solidFill>
                <a:latin typeface="DengXian Light"/>
                <a:ea typeface="DengXian Light"/>
              </a:rPr>
              <a:t>核 CPU</a:t>
            </a:r>
            <a:endParaRPr lang="en-US"/>
          </a:p>
        </p:txBody>
      </p:sp>
      <p:sp>
        <p:nvSpPr>
          <p:cNvPr id="92" name="Shape 92"/>
          <p:cNvSpPr/>
          <p:nvPr/>
        </p:nvSpPr>
        <p:spPr>
          <a:xfrm>
            <a:off x="723900" y="3438525"/>
            <a:ext cx="3829050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825" b="0" i="0" spc="38">
                <a:solidFill>
                  <a:srgbClr val="7C7D8C"/>
                </a:solidFill>
                <a:latin typeface="Segoe UI"/>
                <a:ea typeface="Segoe UI"/>
              </a:rPr>
              <a:t>8-core processor</a:t>
            </a:r>
            <a:endParaRPr lang="en-US"/>
          </a:p>
        </p:txBody>
      </p:sp>
      <p:sp>
        <p:nvSpPr>
          <p:cNvPr id="93" name="Shape 93"/>
          <p:cNvSpPr/>
          <p:nvPr/>
        </p:nvSpPr>
        <p:spPr>
          <a:xfrm>
            <a:off x="714375" y="4019550"/>
            <a:ext cx="457200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94" name="Shape 94"/>
          <p:cNvSpPr/>
          <p:nvPr/>
        </p:nvSpPr>
        <p:spPr>
          <a:xfrm>
            <a:off x="685800" y="4333875"/>
            <a:ext cx="4591050" cy="36001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2835"/>
              </a:lnSpc>
              <a:buNone/>
            </a:pPr>
            <a:r>
              <a:rPr sz="2625" b="0" i="0">
                <a:solidFill>
                  <a:srgbClr val="242534"/>
                </a:solidFill>
                <a:latin typeface="Segoe UI Light"/>
                <a:ea typeface="Segoe UI Light"/>
              </a:rPr>
              <a:t>Wi-Fi 6</a:t>
            </a:r>
            <a:endParaRPr lang="en-US"/>
          </a:p>
        </p:txBody>
      </p:sp>
      <p:sp>
        <p:nvSpPr>
          <p:cNvPr id="95" name="Shape 95"/>
          <p:cNvSpPr/>
          <p:nvPr/>
        </p:nvSpPr>
        <p:spPr>
          <a:xfrm>
            <a:off x="723900" y="4838700"/>
            <a:ext cx="4495800" cy="1238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900" b="0" i="0">
                <a:solidFill>
                  <a:srgbClr val="777988"/>
                </a:solidFill>
                <a:latin typeface="DengXian Light"/>
                <a:ea typeface="DengXian Light"/>
              </a:rPr>
              <a:t>无线连接 / Wireless</a:t>
            </a:r>
            <a:endParaRPr lang="en-US"/>
          </a:p>
        </p:txBody>
      </p:sp>
      <p:sp>
        <p:nvSpPr>
          <p:cNvPr id="96" name="Shape 96"/>
          <p:cNvSpPr/>
          <p:nvPr/>
        </p:nvSpPr>
        <p:spPr>
          <a:xfrm>
            <a:off x="685800" y="5286375"/>
            <a:ext cx="4781550" cy="36001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2835"/>
              </a:lnSpc>
              <a:buNone/>
            </a:pPr>
            <a:r>
              <a:rPr sz="2625" b="0" i="0">
                <a:solidFill>
                  <a:srgbClr val="242534"/>
                </a:solidFill>
                <a:latin typeface="Segoe UI Light"/>
                <a:ea typeface="Segoe UI Light"/>
              </a:rPr>
              <a:t>Bluetooth 5.2</a:t>
            </a:r>
            <a:endParaRPr lang="en-US"/>
          </a:p>
        </p:txBody>
      </p:sp>
      <p:sp>
        <p:nvSpPr>
          <p:cNvPr id="97" name="Shape 97"/>
          <p:cNvSpPr/>
          <p:nvPr/>
        </p:nvSpPr>
        <p:spPr>
          <a:xfrm>
            <a:off x="723900" y="5791200"/>
            <a:ext cx="4495800" cy="1238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900" b="0" i="0">
                <a:solidFill>
                  <a:srgbClr val="777988"/>
                </a:solidFill>
                <a:latin typeface="DengXian Light"/>
                <a:ea typeface="DengXian Light"/>
              </a:rPr>
              <a:t>蓝牙连接 / Bluetooth</a:t>
            </a:r>
            <a:endParaRPr lang="en-US"/>
          </a:p>
        </p:txBody>
      </p:sp>
      <p:sp>
        <p:nvSpPr>
          <p:cNvPr id="98" name="Shape 98"/>
          <p:cNvSpPr/>
          <p:nvPr/>
        </p:nvSpPr>
        <p:spPr>
          <a:xfrm>
            <a:off x="685800" y="6387554"/>
            <a:ext cx="10191750" cy="137071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080"/>
              </a:lnSpc>
              <a:buNone/>
            </a:pPr>
            <a:r>
              <a:rPr sz="675" b="0" i="0">
                <a:solidFill>
                  <a:srgbClr val="848594"/>
                </a:solidFill>
                <a:latin typeface="DengXian"/>
                <a:ea typeface="DengXian"/>
              </a:rPr>
              <a:t>图为整机机械细节，不是 CPU 安装位置示意。</a:t>
            </a:r>
            <a:endParaRPr lang="en-US"/>
          </a:p>
        </p:txBody>
      </p:sp>
      <p:sp>
        <p:nvSpPr>
          <p:cNvPr id="99" name="Shape 99"/>
          <p:cNvSpPr/>
          <p:nvPr/>
        </p:nvSpPr>
        <p:spPr>
          <a:xfrm>
            <a:off x="11163300" y="6419850"/>
            <a:ext cx="3619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r">
              <a:buNone/>
            </a:pPr>
            <a:r>
              <a:rPr sz="750" b="0" i="0">
                <a:solidFill>
                  <a:srgbClr val="848594"/>
                </a:solidFill>
                <a:latin typeface="Segoe UI"/>
                <a:ea typeface="Segoe UI"/>
              </a:rPr>
              <a:t>06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Presenton Native Image 7" descr=""/>
          <p:cNvPicPr/>
          <p:nvPr/>
        </p:nvPicPr>
        <p:blipFill>
          <a:blip r:embed="rId2" cstate="none"/>
          <a:srcRect t="7942" b="7942"/>
          <a:stretch>
            <a:fillRect/>
          </a:stretch>
        </p:blipFill>
        <p:spPr>
          <a:xfrm>
            <a:off x="8162925" y="0"/>
            <a:ext cx="4029075" cy="6858000"/>
          </a:xfrm>
          <a:prstGeom prst="rect">
            <a:avLst/>
          </a:prstGeom>
        </p:spPr>
      </p:pic>
      <p:sp>
        <p:nvSpPr>
          <p:cNvPr id="100" name="Shape 100"/>
          <p:cNvSpPr/>
          <p:nvPr/>
        </p:nvSpPr>
        <p:spPr>
          <a:xfrm>
            <a:off x="685800" y="409575"/>
            <a:ext cx="8591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97B8F"/>
                </a:solidFill>
                <a:latin typeface="Segoe UI"/>
                <a:ea typeface="Segoe UI"/>
              </a:rPr>
              <a:t>G1 / PRODUCT PRESENTATION</a:t>
            </a:r>
            <a:endParaRPr lang="en-US"/>
          </a:p>
        </p:txBody>
      </p:sp>
      <p:sp>
        <p:nvSpPr>
          <p:cNvPr id="101" name="Shape 101"/>
          <p:cNvSpPr/>
          <p:nvPr/>
        </p:nvSpPr>
        <p:spPr>
          <a:xfrm>
            <a:off x="685800" y="809625"/>
            <a:ext cx="10020300" cy="4286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375"/>
              </a:lnSpc>
              <a:buNone/>
            </a:pPr>
            <a:r>
              <a:rPr sz="2700" b="0" i="0" spc="150">
                <a:solidFill>
                  <a:srgbClr val="242534"/>
                </a:solidFill>
                <a:latin typeface="DengXian Light"/>
                <a:ea typeface="DengXian Light"/>
              </a:rPr>
              <a:t>供电与续航</a:t>
            </a:r>
            <a:endParaRPr lang="en-US"/>
          </a:p>
        </p:txBody>
      </p:sp>
      <p:sp>
        <p:nvSpPr>
          <p:cNvPr id="102" name="Shape 102"/>
          <p:cNvSpPr/>
          <p:nvPr/>
        </p:nvSpPr>
        <p:spPr>
          <a:xfrm>
            <a:off x="704850" y="1362075"/>
            <a:ext cx="954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 xml:space="preserve">POWER </a:t>
            </a: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>&amp;</a:t>
            </a: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 xml:space="preserve"> OPERATING CONDITIONS</a:t>
            </a:r>
            <a:endParaRPr lang="en-US"/>
          </a:p>
        </p:txBody>
      </p:sp>
      <p:sp>
        <p:nvSpPr>
          <p:cNvPr id="103" name="Shape 103"/>
          <p:cNvSpPr/>
          <p:nvPr/>
        </p:nvSpPr>
        <p:spPr>
          <a:xfrm>
            <a:off x="619125" y="2247900"/>
            <a:ext cx="6019800" cy="1080046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8505"/>
              </a:lnSpc>
              <a:buNone/>
            </a:pPr>
            <a:r>
              <a:rPr sz="7875" b="0" i="0" spc="0">
                <a:solidFill>
                  <a:srgbClr val="242534"/>
                </a:solidFill>
                <a:latin typeface="Segoe UI Light"/>
                <a:ea typeface="Segoe UI Light"/>
              </a:rPr>
              <a:t>9000</a:t>
            </a:r>
            <a:endParaRPr lang="en-US"/>
          </a:p>
        </p:txBody>
      </p:sp>
      <p:sp>
        <p:nvSpPr>
          <p:cNvPr id="104" name="Shape 104"/>
          <p:cNvSpPr/>
          <p:nvPr/>
        </p:nvSpPr>
        <p:spPr>
          <a:xfrm>
            <a:off x="4343400" y="2924175"/>
            <a:ext cx="1447800" cy="2952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725" b="0" i="0">
                <a:solidFill>
                  <a:srgbClr val="7C7D8C"/>
                </a:solidFill>
                <a:latin typeface="Segoe UI"/>
                <a:ea typeface="Segoe UI"/>
              </a:rPr>
              <a:t xml:space="preserve"> mAh</a:t>
            </a:r>
            <a:endParaRPr lang="en-US"/>
          </a:p>
        </p:txBody>
      </p:sp>
      <p:sp>
        <p:nvSpPr>
          <p:cNvPr id="105" name="Shape 105"/>
          <p:cNvSpPr/>
          <p:nvPr/>
        </p:nvSpPr>
        <p:spPr>
          <a:xfrm>
            <a:off x="723900" y="3486150"/>
            <a:ext cx="5734050" cy="2000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500" b="0" i="0">
                <a:solidFill>
                  <a:srgbClr val="242534"/>
                </a:solidFill>
                <a:latin typeface="DengXian Light"/>
                <a:ea typeface="DengXian Light"/>
              </a:rPr>
              <a:t>快拆电池</a:t>
            </a:r>
            <a:endParaRPr lang="en-US"/>
          </a:p>
        </p:txBody>
      </p:sp>
      <p:sp>
        <p:nvSpPr>
          <p:cNvPr id="106" name="Shape 106"/>
          <p:cNvSpPr/>
          <p:nvPr/>
        </p:nvSpPr>
        <p:spPr>
          <a:xfrm>
            <a:off x="733425" y="3838575"/>
            <a:ext cx="5734050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825" b="0" i="0" spc="38">
                <a:solidFill>
                  <a:srgbClr val="7C7D8C"/>
                </a:solidFill>
                <a:latin typeface="Segoe UI"/>
                <a:ea typeface="Segoe UI"/>
              </a:rPr>
              <a:t>Quick-release battery</a:t>
            </a:r>
            <a:endParaRPr lang="en-US"/>
          </a:p>
        </p:txBody>
      </p:sp>
      <p:sp>
        <p:nvSpPr>
          <p:cNvPr id="107" name="Shape 107"/>
          <p:cNvSpPr/>
          <p:nvPr/>
        </p:nvSpPr>
        <p:spPr>
          <a:xfrm>
            <a:off x="723900" y="4410075"/>
            <a:ext cx="638175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08" name="Shape 108"/>
          <p:cNvSpPr/>
          <p:nvPr/>
        </p:nvSpPr>
        <p:spPr>
          <a:xfrm>
            <a:off x="666750" y="4772025"/>
            <a:ext cx="3448050" cy="627459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4941"/>
              </a:lnSpc>
              <a:buNone/>
            </a:pPr>
            <a:r>
              <a:rPr sz="4575" b="0" i="0">
                <a:solidFill>
                  <a:srgbClr val="242534"/>
                </a:solidFill>
                <a:latin typeface="Segoe UI Light"/>
                <a:ea typeface="Segoe UI Light"/>
              </a:rPr>
              <a:t>≈ 2 h</a:t>
            </a:r>
            <a:endParaRPr lang="en-US"/>
          </a:p>
        </p:txBody>
      </p:sp>
      <p:sp>
        <p:nvSpPr>
          <p:cNvPr id="109" name="Shape 109"/>
          <p:cNvSpPr/>
          <p:nvPr/>
        </p:nvSpPr>
        <p:spPr>
          <a:xfrm>
            <a:off x="4010025" y="4819650"/>
            <a:ext cx="3257550" cy="1809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350" b="0" i="0">
                <a:solidFill>
                  <a:srgbClr val="242534"/>
                </a:solidFill>
                <a:latin typeface="DengXian Light"/>
                <a:ea typeface="DengXian Light"/>
              </a:rPr>
              <a:t>官网标称续航</a:t>
            </a:r>
            <a:endParaRPr lang="en-US"/>
          </a:p>
        </p:txBody>
      </p:sp>
      <p:sp>
        <p:nvSpPr>
          <p:cNvPr id="110" name="Shape 110"/>
          <p:cNvSpPr/>
          <p:nvPr/>
        </p:nvSpPr>
        <p:spPr>
          <a:xfrm>
            <a:off x="4010025" y="5162550"/>
            <a:ext cx="3257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050" b="0" i="0">
                <a:solidFill>
                  <a:srgbClr val="777988"/>
                </a:solidFill>
                <a:latin typeface="DengXian Light"/>
                <a:ea typeface="DengXian Light"/>
              </a:rPr>
              <a:t>实际时长随工况变化</a:t>
            </a:r>
            <a:endParaRPr lang="en-US"/>
          </a:p>
        </p:txBody>
      </p:sp>
      <p:sp>
        <p:nvSpPr>
          <p:cNvPr id="111" name="Shape 111"/>
          <p:cNvSpPr/>
          <p:nvPr/>
        </p:nvSpPr>
        <p:spPr>
          <a:xfrm>
            <a:off x="4019550" y="5476875"/>
            <a:ext cx="3400425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>
                <a:solidFill>
                  <a:srgbClr val="7C7D8C"/>
                </a:solidFill>
                <a:latin typeface="Segoe UI"/>
                <a:ea typeface="Segoe UI"/>
              </a:rPr>
              <a:t>Published runtime; conditions vary</a:t>
            </a:r>
            <a:endParaRPr lang="en-US"/>
          </a:p>
        </p:txBody>
      </p:sp>
      <p:sp>
        <p:nvSpPr>
          <p:cNvPr id="112" name="Shape 112"/>
          <p:cNvSpPr/>
          <p:nvPr/>
        </p:nvSpPr>
        <p:spPr>
          <a:xfrm>
            <a:off x="685800" y="6387554"/>
            <a:ext cx="10191750" cy="137071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080"/>
              </a:lnSpc>
              <a:buNone/>
            </a:pPr>
            <a:r>
              <a:rPr sz="675" b="0" i="0">
                <a:solidFill>
                  <a:srgbClr val="848594"/>
                </a:solidFill>
                <a:latin typeface="DengXian"/>
                <a:ea typeface="DengXian"/>
              </a:rPr>
              <a:t>现场演示还需确认电池数量、充电安排和演示节奏。</a:t>
            </a:r>
            <a:endParaRPr lang="en-US"/>
          </a:p>
        </p:txBody>
      </p:sp>
      <p:sp>
        <p:nvSpPr>
          <p:cNvPr id="113" name="Shape 113"/>
          <p:cNvSpPr/>
          <p:nvPr/>
        </p:nvSpPr>
        <p:spPr>
          <a:xfrm>
            <a:off x="11163300" y="6419850"/>
            <a:ext cx="3619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r">
              <a:buNone/>
            </a:pPr>
            <a:r>
              <a:rPr sz="750" b="0" i="0">
                <a:solidFill>
                  <a:srgbClr val="848594"/>
                </a:solidFill>
                <a:latin typeface="Segoe UI"/>
                <a:ea typeface="Segoe UI"/>
              </a:rPr>
              <a:t>07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14"/>
          <p:cNvSpPr/>
          <p:nvPr/>
        </p:nvSpPr>
        <p:spPr>
          <a:xfrm>
            <a:off x="685800" y="409575"/>
            <a:ext cx="8591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97B8F"/>
                </a:solidFill>
                <a:latin typeface="Segoe UI"/>
                <a:ea typeface="Segoe UI"/>
              </a:rPr>
              <a:t>G1 / PRODUCT PRESENTATION</a:t>
            </a:r>
            <a:endParaRPr lang="en-US"/>
          </a:p>
        </p:txBody>
      </p:sp>
      <p:sp>
        <p:nvSpPr>
          <p:cNvPr id="115" name="Shape 115"/>
          <p:cNvSpPr/>
          <p:nvPr/>
        </p:nvSpPr>
        <p:spPr>
          <a:xfrm>
            <a:off x="685800" y="809625"/>
            <a:ext cx="10020300" cy="4286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375"/>
              </a:lnSpc>
              <a:buNone/>
            </a:pPr>
            <a:r>
              <a:rPr sz="2700" b="0" i="0" spc="150">
                <a:solidFill>
                  <a:srgbClr val="242534"/>
                </a:solidFill>
                <a:latin typeface="DengXian Light"/>
                <a:ea typeface="DengXian Light"/>
              </a:rPr>
              <a:t>EDU 选配方向</a:t>
            </a:r>
            <a:endParaRPr lang="en-US"/>
          </a:p>
        </p:txBody>
      </p:sp>
      <p:sp>
        <p:nvSpPr>
          <p:cNvPr id="116" name="Shape 116"/>
          <p:cNvSpPr/>
          <p:nvPr/>
        </p:nvSpPr>
        <p:spPr>
          <a:xfrm>
            <a:off x="704850" y="1362075"/>
            <a:ext cx="954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>G1 EDU / OPTIONAL CONFIGURATIONS</a:t>
            </a:r>
            <a:endParaRPr lang="en-US"/>
          </a:p>
        </p:txBody>
      </p:sp>
      <p:sp>
        <p:nvSpPr>
          <p:cNvPr id="117" name="Shape 117"/>
          <p:cNvSpPr/>
          <p:nvPr/>
        </p:nvSpPr>
        <p:spPr>
          <a:xfrm>
            <a:off x="695325" y="2124075"/>
            <a:ext cx="5448300" cy="2762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2100" b="0" i="0">
                <a:solidFill>
                  <a:srgbClr val="242534"/>
                </a:solidFill>
                <a:latin typeface="DengXian Light"/>
                <a:ea typeface="DengXian Light"/>
              </a:rPr>
              <a:t>面向具体开发任务</a:t>
            </a:r>
            <a:endParaRPr lang="en-US"/>
          </a:p>
        </p:txBody>
      </p:sp>
      <p:sp>
        <p:nvSpPr>
          <p:cNvPr id="118" name="Shape 118"/>
          <p:cNvSpPr/>
          <p:nvPr/>
        </p:nvSpPr>
        <p:spPr>
          <a:xfrm>
            <a:off x="723900" y="2571750"/>
            <a:ext cx="5734050" cy="15240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900" b="0" i="0">
                <a:solidFill>
                  <a:srgbClr val="7C7D8C"/>
                </a:solidFill>
                <a:latin typeface="Segoe UI"/>
                <a:ea typeface="Segoe UI"/>
              </a:rPr>
              <a:t>Options depend on the development task.</a:t>
            </a:r>
            <a:endParaRPr lang="en-US"/>
          </a:p>
        </p:txBody>
      </p:sp>
      <p:pic>
        <p:nvPicPr>
          <p:cNvPr id="107" name="Presenton Native Image 8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6029325" y="2574483"/>
            <a:ext cx="5476875" cy="3375910"/>
          </a:xfrm>
          <a:prstGeom prst="rect">
            <a:avLst/>
          </a:prstGeom>
        </p:spPr>
      </p:pic>
      <p:sp>
        <p:nvSpPr>
          <p:cNvPr id="119" name="Shape 119"/>
          <p:cNvSpPr/>
          <p:nvPr/>
        </p:nvSpPr>
        <p:spPr>
          <a:xfrm>
            <a:off x="704850" y="3286125"/>
            <a:ext cx="440055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20" name="Shape 120"/>
          <p:cNvSpPr/>
          <p:nvPr/>
        </p:nvSpPr>
        <p:spPr>
          <a:xfrm>
            <a:off x="714375" y="3476625"/>
            <a:ext cx="4495800" cy="2190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650" b="0" i="0">
                <a:solidFill>
                  <a:srgbClr val="242534"/>
                </a:solidFill>
                <a:latin typeface="DengXian Light"/>
                <a:ea typeface="DengXian Light"/>
              </a:rPr>
              <a:t>手部与腕部</a:t>
            </a:r>
            <a:endParaRPr lang="en-US"/>
          </a:p>
        </p:txBody>
      </p:sp>
      <p:sp>
        <p:nvSpPr>
          <p:cNvPr id="121" name="Shape 121"/>
          <p:cNvSpPr/>
          <p:nvPr/>
        </p:nvSpPr>
        <p:spPr>
          <a:xfrm>
            <a:off x="723900" y="3838575"/>
            <a:ext cx="4495800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825" b="0" i="0">
                <a:solidFill>
                  <a:srgbClr val="7C7D8C"/>
                </a:solidFill>
                <a:latin typeface="Segoe UI"/>
                <a:ea typeface="Segoe UI"/>
              </a:rPr>
              <a:t xml:space="preserve">Hand </a:t>
            </a:r>
            <a:r>
              <a:rPr sz="825" b="0" i="0">
                <a:solidFill>
                  <a:srgbClr val="7C7D8C"/>
                </a:solidFill>
                <a:latin typeface="Segoe UI"/>
                <a:ea typeface="Segoe UI"/>
              </a:rPr>
              <a:t>&amp;</a:t>
            </a:r>
            <a:r>
              <a:rPr sz="825" b="0" i="0">
                <a:solidFill>
                  <a:srgbClr val="7C7D8C"/>
                </a:solidFill>
                <a:latin typeface="Segoe UI"/>
                <a:ea typeface="Segoe UI"/>
              </a:rPr>
              <a:t xml:space="preserve"> wrist</a:t>
            </a:r>
            <a:endParaRPr lang="en-US"/>
          </a:p>
        </p:txBody>
      </p:sp>
      <p:sp>
        <p:nvSpPr>
          <p:cNvPr id="122" name="Shape 122"/>
          <p:cNvSpPr/>
          <p:nvPr/>
        </p:nvSpPr>
        <p:spPr>
          <a:xfrm>
            <a:off x="723900" y="4133850"/>
            <a:ext cx="4591050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125" b="0" i="0">
                <a:solidFill>
                  <a:srgbClr val="777988"/>
                </a:solidFill>
                <a:latin typeface="DengXian Light"/>
                <a:ea typeface="DengXian Light"/>
              </a:rPr>
              <a:t>灵巧手、腕部自由度等选配</a:t>
            </a:r>
            <a:endParaRPr lang="en-US"/>
          </a:p>
        </p:txBody>
      </p:sp>
      <p:sp>
        <p:nvSpPr>
          <p:cNvPr id="123" name="Shape 123"/>
          <p:cNvSpPr/>
          <p:nvPr/>
        </p:nvSpPr>
        <p:spPr>
          <a:xfrm>
            <a:off x="704850" y="4676775"/>
            <a:ext cx="440055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24" name="Shape 124"/>
          <p:cNvSpPr/>
          <p:nvPr/>
        </p:nvSpPr>
        <p:spPr>
          <a:xfrm>
            <a:off x="714375" y="4867275"/>
            <a:ext cx="4495800" cy="2190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650" b="0" i="0">
                <a:solidFill>
                  <a:srgbClr val="242534"/>
                </a:solidFill>
                <a:latin typeface="DengXian Light"/>
                <a:ea typeface="DengXian Light"/>
              </a:rPr>
              <a:t>扩展计算模块</a:t>
            </a:r>
            <a:endParaRPr lang="en-US"/>
          </a:p>
        </p:txBody>
      </p:sp>
      <p:sp>
        <p:nvSpPr>
          <p:cNvPr id="125" name="Shape 125"/>
          <p:cNvSpPr/>
          <p:nvPr/>
        </p:nvSpPr>
        <p:spPr>
          <a:xfrm>
            <a:off x="723900" y="5229225"/>
            <a:ext cx="4495800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825" b="0" i="0">
                <a:solidFill>
                  <a:srgbClr val="7C7D8C"/>
                </a:solidFill>
                <a:latin typeface="Segoe UI"/>
                <a:ea typeface="Segoe UI"/>
              </a:rPr>
              <a:t>Compute module</a:t>
            </a:r>
            <a:endParaRPr lang="en-US"/>
          </a:p>
        </p:txBody>
      </p:sp>
      <p:sp>
        <p:nvSpPr>
          <p:cNvPr id="126" name="Shape 126"/>
          <p:cNvSpPr/>
          <p:nvPr/>
        </p:nvSpPr>
        <p:spPr>
          <a:xfrm>
            <a:off x="723900" y="5524500"/>
            <a:ext cx="4591050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125" b="0" i="0">
                <a:solidFill>
                  <a:srgbClr val="777988"/>
                </a:solidFill>
                <a:latin typeface="DengXian Light"/>
                <a:ea typeface="DengXian Light"/>
              </a:rPr>
              <a:t>具体型号与支持范围需确认</a:t>
            </a:r>
            <a:endParaRPr lang="en-US"/>
          </a:p>
        </p:txBody>
      </p:sp>
      <p:sp>
        <p:nvSpPr>
          <p:cNvPr id="127" name="Shape 127"/>
          <p:cNvSpPr/>
          <p:nvPr/>
        </p:nvSpPr>
        <p:spPr>
          <a:xfrm>
            <a:off x="685800" y="6387554"/>
            <a:ext cx="10191750" cy="137071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080"/>
              </a:lnSpc>
              <a:buNone/>
            </a:pPr>
            <a:r>
              <a:rPr sz="675" b="0" i="0">
                <a:solidFill>
                  <a:srgbClr val="848594"/>
                </a:solidFill>
                <a:latin typeface="DengXian"/>
                <a:ea typeface="DengXian"/>
              </a:rPr>
              <a:t>选配不属于全系标配。图为官方系列灵巧手示意，不代表具体订购清单。</a:t>
            </a:r>
            <a:endParaRPr lang="en-US"/>
          </a:p>
        </p:txBody>
      </p:sp>
      <p:sp>
        <p:nvSpPr>
          <p:cNvPr id="128" name="Shape 128"/>
          <p:cNvSpPr/>
          <p:nvPr/>
        </p:nvSpPr>
        <p:spPr>
          <a:xfrm>
            <a:off x="11163300" y="6419850"/>
            <a:ext cx="3619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r">
              <a:buNone/>
            </a:pPr>
            <a:r>
              <a:rPr sz="750" b="0" i="0">
                <a:solidFill>
                  <a:srgbClr val="848594"/>
                </a:solidFill>
                <a:latin typeface="Segoe UI"/>
                <a:ea typeface="Segoe UI"/>
              </a:rPr>
              <a:t>08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Shape 129"/>
          <p:cNvSpPr/>
          <p:nvPr/>
        </p:nvSpPr>
        <p:spPr>
          <a:xfrm>
            <a:off x="685800" y="409575"/>
            <a:ext cx="8591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97B8F"/>
                </a:solidFill>
                <a:latin typeface="Segoe UI"/>
                <a:ea typeface="Segoe UI"/>
              </a:rPr>
              <a:t>G1 / PRODUCT PRESENTATION</a:t>
            </a:r>
            <a:endParaRPr lang="en-US"/>
          </a:p>
        </p:txBody>
      </p:sp>
      <p:sp>
        <p:nvSpPr>
          <p:cNvPr id="130" name="Shape 130"/>
          <p:cNvSpPr/>
          <p:nvPr/>
        </p:nvSpPr>
        <p:spPr>
          <a:xfrm>
            <a:off x="685800" y="809625"/>
            <a:ext cx="10020300" cy="4286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375"/>
              </a:lnSpc>
              <a:buNone/>
            </a:pPr>
            <a:r>
              <a:rPr sz="2700" b="0" i="0" spc="150">
                <a:solidFill>
                  <a:srgbClr val="242534"/>
                </a:solidFill>
                <a:latin typeface="DengXian Light"/>
                <a:ea typeface="DengXian Light"/>
              </a:rPr>
              <a:t>开发资源</a:t>
            </a:r>
            <a:endParaRPr lang="en-US"/>
          </a:p>
        </p:txBody>
      </p:sp>
      <p:sp>
        <p:nvSpPr>
          <p:cNvPr id="131" name="Shape 131"/>
          <p:cNvSpPr/>
          <p:nvPr/>
        </p:nvSpPr>
        <p:spPr>
          <a:xfrm>
            <a:off x="704850" y="1362075"/>
            <a:ext cx="954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>OFFICIAL DEVELOPMENT RESOURCES</a:t>
            </a:r>
            <a:endParaRPr lang="en-US"/>
          </a:p>
        </p:txBody>
      </p:sp>
      <p:sp>
        <p:nvSpPr>
          <p:cNvPr id="132" name="Shape 132"/>
          <p:cNvSpPr/>
          <p:nvPr/>
        </p:nvSpPr>
        <p:spPr>
          <a:xfrm>
            <a:off x="657225" y="2257425"/>
            <a:ext cx="5638800" cy="442317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483"/>
              </a:lnSpc>
              <a:buNone/>
            </a:pPr>
            <a:r>
              <a:rPr sz="3225" b="0" i="0">
                <a:solidFill>
                  <a:srgbClr val="242534"/>
                </a:solidFill>
                <a:latin typeface="Segoe UI Light"/>
                <a:ea typeface="Segoe UI Light"/>
              </a:rPr>
              <a:t>Unitree SDK2</a:t>
            </a:r>
            <a:endParaRPr lang="en-US"/>
          </a:p>
        </p:txBody>
      </p:sp>
      <p:sp>
        <p:nvSpPr>
          <p:cNvPr id="133" name="Shape 133"/>
          <p:cNvSpPr/>
          <p:nvPr/>
        </p:nvSpPr>
        <p:spPr>
          <a:xfrm>
            <a:off x="723900" y="2876550"/>
            <a:ext cx="5448300" cy="2000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500" b="0" i="0">
                <a:solidFill>
                  <a:srgbClr val="242534"/>
                </a:solidFill>
                <a:latin typeface="DengXian Light"/>
                <a:ea typeface="DengXian Light"/>
              </a:rPr>
              <a:t>官方开发接口与示例</a:t>
            </a:r>
            <a:endParaRPr lang="en-US"/>
          </a:p>
        </p:txBody>
      </p:sp>
      <p:sp>
        <p:nvSpPr>
          <p:cNvPr id="134" name="Shape 134"/>
          <p:cNvSpPr/>
          <p:nvPr/>
        </p:nvSpPr>
        <p:spPr>
          <a:xfrm>
            <a:off x="733425" y="3276600"/>
            <a:ext cx="5638800" cy="1619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975" b="0" i="0">
                <a:solidFill>
                  <a:srgbClr val="777988"/>
                </a:solidFill>
                <a:latin typeface="Segoe UI"/>
                <a:ea typeface="Segoe UI"/>
              </a:rPr>
              <a:t>github.com/unitreerobotics/unitree_sdk2</a:t>
            </a:r>
            <a:endParaRPr lang="en-US"/>
          </a:p>
        </p:txBody>
      </p:sp>
      <p:sp>
        <p:nvSpPr>
          <p:cNvPr id="135" name="Shape 135"/>
          <p:cNvSpPr/>
          <p:nvPr/>
        </p:nvSpPr>
        <p:spPr>
          <a:xfrm>
            <a:off x="723900" y="3819525"/>
            <a:ext cx="1078230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36" name="Shape 136"/>
          <p:cNvSpPr/>
          <p:nvPr/>
        </p:nvSpPr>
        <p:spPr>
          <a:xfrm>
            <a:off x="657225" y="4152900"/>
            <a:ext cx="5924550" cy="442317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483"/>
              </a:lnSpc>
              <a:buNone/>
            </a:pPr>
            <a:r>
              <a:rPr sz="3225" b="0" i="0">
                <a:solidFill>
                  <a:srgbClr val="242534"/>
                </a:solidFill>
                <a:latin typeface="Segoe UI Light"/>
                <a:ea typeface="Segoe UI Light"/>
              </a:rPr>
              <a:t>Unitree MuJoCo</a:t>
            </a:r>
            <a:endParaRPr lang="en-US"/>
          </a:p>
        </p:txBody>
      </p:sp>
      <p:sp>
        <p:nvSpPr>
          <p:cNvPr id="137" name="Shape 137"/>
          <p:cNvSpPr/>
          <p:nvPr/>
        </p:nvSpPr>
        <p:spPr>
          <a:xfrm>
            <a:off x="723900" y="4772025"/>
            <a:ext cx="5448300" cy="2000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500" b="0" i="0">
                <a:solidFill>
                  <a:srgbClr val="242534"/>
                </a:solidFill>
                <a:latin typeface="DengXian Light"/>
                <a:ea typeface="DengXian Light"/>
              </a:rPr>
              <a:t>官方仿真项目</a:t>
            </a:r>
            <a:endParaRPr lang="en-US"/>
          </a:p>
        </p:txBody>
      </p:sp>
      <p:sp>
        <p:nvSpPr>
          <p:cNvPr id="138" name="Shape 138"/>
          <p:cNvSpPr/>
          <p:nvPr/>
        </p:nvSpPr>
        <p:spPr>
          <a:xfrm>
            <a:off x="733425" y="5172075"/>
            <a:ext cx="5924550" cy="1619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975" b="0" i="0">
                <a:solidFill>
                  <a:srgbClr val="777988"/>
                </a:solidFill>
                <a:latin typeface="Segoe UI"/>
                <a:ea typeface="Segoe UI"/>
              </a:rPr>
              <a:t>github.com/unitreerobotics/unitree_mujoco</a:t>
            </a:r>
            <a:endParaRPr lang="en-US"/>
          </a:p>
        </p:txBody>
      </p:sp>
      <p:sp>
        <p:nvSpPr>
          <p:cNvPr id="139" name="Shape 139"/>
          <p:cNvSpPr/>
          <p:nvPr/>
        </p:nvSpPr>
        <p:spPr>
          <a:xfrm>
            <a:off x="8562975" y="2381250"/>
            <a:ext cx="2971800" cy="2190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650" b="0" i="0">
                <a:solidFill>
                  <a:srgbClr val="242534"/>
                </a:solidFill>
                <a:latin typeface="DengXian Light"/>
                <a:ea typeface="DengXian Light"/>
              </a:rPr>
              <a:t>接口确认</a:t>
            </a:r>
            <a:endParaRPr lang="en-US"/>
          </a:p>
        </p:txBody>
      </p:sp>
      <p:sp>
        <p:nvSpPr>
          <p:cNvPr id="140" name="Shape 140"/>
          <p:cNvSpPr/>
          <p:nvPr/>
        </p:nvSpPr>
        <p:spPr>
          <a:xfrm>
            <a:off x="8582025" y="2752725"/>
            <a:ext cx="2876550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825" b="0" i="0">
                <a:solidFill>
                  <a:srgbClr val="7C7D8C"/>
                </a:solidFill>
                <a:latin typeface="Segoe UI"/>
                <a:ea typeface="Segoe UI"/>
              </a:rPr>
              <a:t>Interfaces</a:t>
            </a:r>
            <a:endParaRPr lang="en-US"/>
          </a:p>
        </p:txBody>
      </p:sp>
      <p:sp>
        <p:nvSpPr>
          <p:cNvPr id="141" name="Shape 141"/>
          <p:cNvSpPr/>
          <p:nvPr/>
        </p:nvSpPr>
        <p:spPr>
          <a:xfrm>
            <a:off x="8562975" y="4286250"/>
            <a:ext cx="2971800" cy="2190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650" b="0" i="0">
                <a:solidFill>
                  <a:srgbClr val="242534"/>
                </a:solidFill>
                <a:latin typeface="DengXian Light"/>
                <a:ea typeface="DengXian Light"/>
              </a:rPr>
              <a:t>仿真与实机验证</a:t>
            </a:r>
            <a:endParaRPr lang="en-US"/>
          </a:p>
        </p:txBody>
      </p:sp>
      <p:sp>
        <p:nvSpPr>
          <p:cNvPr id="142" name="Shape 142"/>
          <p:cNvSpPr/>
          <p:nvPr/>
        </p:nvSpPr>
        <p:spPr>
          <a:xfrm>
            <a:off x="8582025" y="4657725"/>
            <a:ext cx="2876550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825" b="0" i="0">
                <a:solidFill>
                  <a:srgbClr val="7C7D8C"/>
                </a:solidFill>
                <a:latin typeface="Segoe UI"/>
                <a:ea typeface="Segoe UI"/>
              </a:rPr>
              <a:t xml:space="preserve">Simulation </a:t>
            </a:r>
            <a:r>
              <a:rPr sz="825" b="0" i="0">
                <a:solidFill>
                  <a:srgbClr val="7C7D8C"/>
                </a:solidFill>
                <a:latin typeface="Segoe UI"/>
                <a:ea typeface="Segoe UI"/>
              </a:rPr>
              <a:t>&amp;</a:t>
            </a:r>
            <a:r>
              <a:rPr sz="825" b="0" i="0">
                <a:solidFill>
                  <a:srgbClr val="7C7D8C"/>
                </a:solidFill>
                <a:latin typeface="Segoe UI"/>
                <a:ea typeface="Segoe UI"/>
              </a:rPr>
              <a:t xml:space="preserve"> hardware validation</a:t>
            </a:r>
            <a:endParaRPr lang="en-US"/>
          </a:p>
        </p:txBody>
      </p:sp>
      <p:sp>
        <p:nvSpPr>
          <p:cNvPr id="143" name="Shape 143"/>
          <p:cNvSpPr/>
          <p:nvPr/>
        </p:nvSpPr>
        <p:spPr>
          <a:xfrm>
            <a:off x="685800" y="6387554"/>
            <a:ext cx="10191750" cy="137071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080"/>
              </a:lnSpc>
              <a:buNone/>
            </a:pPr>
            <a:r>
              <a:rPr sz="675" b="0" i="0">
                <a:solidFill>
                  <a:srgbClr val="848594"/>
                </a:solidFill>
                <a:latin typeface="DengXian"/>
                <a:ea typeface="DengXian"/>
              </a:rPr>
              <a:t>开发资源入口不代表标准版默认支持二次开发。具体适配按硬件、软件版本与官方支持范围确认。</a:t>
            </a:r>
            <a:endParaRPr lang="en-US"/>
          </a:p>
        </p:txBody>
      </p:sp>
      <p:sp>
        <p:nvSpPr>
          <p:cNvPr id="144" name="Shape 144"/>
          <p:cNvSpPr/>
          <p:nvPr/>
        </p:nvSpPr>
        <p:spPr>
          <a:xfrm>
            <a:off x="11163300" y="6419850"/>
            <a:ext cx="3619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r">
              <a:buNone/>
            </a:pPr>
            <a:r>
              <a:rPr sz="750" b="0" i="0">
                <a:solidFill>
                  <a:srgbClr val="848594"/>
                </a:solidFill>
                <a:latin typeface="Segoe UI"/>
                <a:ea typeface="Segoe UI"/>
              </a:rPr>
              <a:t>09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Shape 145"/>
          <p:cNvSpPr/>
          <p:nvPr/>
        </p:nvSpPr>
        <p:spPr>
          <a:xfrm>
            <a:off x="685800" y="409575"/>
            <a:ext cx="8591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97B8F"/>
                </a:solidFill>
                <a:latin typeface="Segoe UI"/>
                <a:ea typeface="Segoe UI"/>
              </a:rPr>
              <a:t>G1 / PRODUCT PRESENTATION</a:t>
            </a:r>
            <a:endParaRPr lang="en-US"/>
          </a:p>
        </p:txBody>
      </p:sp>
      <p:sp>
        <p:nvSpPr>
          <p:cNvPr id="146" name="Shape 146"/>
          <p:cNvSpPr/>
          <p:nvPr/>
        </p:nvSpPr>
        <p:spPr>
          <a:xfrm>
            <a:off x="685800" y="809625"/>
            <a:ext cx="10020300" cy="4286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375"/>
              </a:lnSpc>
              <a:buNone/>
            </a:pPr>
            <a:r>
              <a:rPr sz="2700" b="0" i="0" spc="150">
                <a:solidFill>
                  <a:srgbClr val="242534"/>
                </a:solidFill>
                <a:latin typeface="DengXian Light"/>
                <a:ea typeface="DengXian Light"/>
              </a:rPr>
              <a:t>常见问题</a:t>
            </a:r>
            <a:endParaRPr lang="en-US"/>
          </a:p>
        </p:txBody>
      </p:sp>
      <p:sp>
        <p:nvSpPr>
          <p:cNvPr id="147" name="Shape 147"/>
          <p:cNvSpPr/>
          <p:nvPr/>
        </p:nvSpPr>
        <p:spPr>
          <a:xfrm>
            <a:off x="704850" y="1362075"/>
            <a:ext cx="954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 xml:space="preserve">QUESTIONS </a:t>
            </a: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>&amp;</a:t>
            </a: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 xml:space="preserve"> ANSWERS</a:t>
            </a:r>
            <a:endParaRPr lang="en-US"/>
          </a:p>
        </p:txBody>
      </p:sp>
      <p:sp>
        <p:nvSpPr>
          <p:cNvPr id="148" name="Shape 148"/>
          <p:cNvSpPr/>
          <p:nvPr/>
        </p:nvSpPr>
        <p:spPr>
          <a:xfrm>
            <a:off x="695325" y="2133600"/>
            <a:ext cx="10810875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49" name="Shape 149"/>
          <p:cNvSpPr/>
          <p:nvPr/>
        </p:nvSpPr>
        <p:spPr>
          <a:xfrm>
            <a:off x="704850" y="2314575"/>
            <a:ext cx="514350" cy="15240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900" b="0" i="0">
                <a:solidFill>
                  <a:srgbClr val="9292A4"/>
                </a:solidFill>
                <a:latin typeface="Segoe UI"/>
                <a:ea typeface="Segoe UI"/>
              </a:rPr>
              <a:t>01</a:t>
            </a:r>
            <a:endParaRPr lang="en-US"/>
          </a:p>
        </p:txBody>
      </p:sp>
      <p:sp>
        <p:nvSpPr>
          <p:cNvPr id="150" name="Shape 150"/>
          <p:cNvSpPr/>
          <p:nvPr/>
        </p:nvSpPr>
        <p:spPr>
          <a:xfrm>
            <a:off x="1428750" y="2276475"/>
            <a:ext cx="10020300" cy="2095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575" b="0" i="0">
                <a:solidFill>
                  <a:srgbClr val="242534"/>
                </a:solidFill>
                <a:latin typeface="DengXian Light"/>
                <a:ea typeface="DengXian Light"/>
              </a:rPr>
              <a:t>演示视频中的能力，都包含在交付中吗？</a:t>
            </a:r>
            <a:endParaRPr lang="en-US"/>
          </a:p>
        </p:txBody>
      </p:sp>
      <p:sp>
        <p:nvSpPr>
          <p:cNvPr id="151" name="Shape 151"/>
          <p:cNvSpPr/>
          <p:nvPr/>
        </p:nvSpPr>
        <p:spPr>
          <a:xfrm>
            <a:off x="1447800" y="2590800"/>
            <a:ext cx="1002030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>
                <a:solidFill>
                  <a:srgbClr val="7C7D8C"/>
                </a:solidFill>
                <a:latin typeface="Segoe UI"/>
                <a:ea typeface="Segoe UI"/>
              </a:rPr>
              <a:t>Does every demonstrated capability ship?</a:t>
            </a:r>
            <a:endParaRPr lang="en-US"/>
          </a:p>
        </p:txBody>
      </p:sp>
      <p:sp>
        <p:nvSpPr>
          <p:cNvPr id="152" name="Shape 152"/>
          <p:cNvSpPr/>
          <p:nvPr/>
        </p:nvSpPr>
        <p:spPr>
          <a:xfrm>
            <a:off x="1447800" y="2809875"/>
            <a:ext cx="1002030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050" b="0" i="0">
                <a:solidFill>
                  <a:srgbClr val="666878"/>
                </a:solidFill>
                <a:latin typeface="DengXian Light"/>
                <a:ea typeface="DengXian Light"/>
              </a:rPr>
              <a:t>需要逐项确认。部分官方演示功能仍在开发或测试。</a:t>
            </a:r>
            <a:endParaRPr lang="en-US"/>
          </a:p>
        </p:txBody>
      </p:sp>
      <p:sp>
        <p:nvSpPr>
          <p:cNvPr id="153" name="Shape 153"/>
          <p:cNvSpPr/>
          <p:nvPr/>
        </p:nvSpPr>
        <p:spPr>
          <a:xfrm>
            <a:off x="695325" y="3095625"/>
            <a:ext cx="10810875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54" name="Shape 154"/>
          <p:cNvSpPr/>
          <p:nvPr/>
        </p:nvSpPr>
        <p:spPr>
          <a:xfrm>
            <a:off x="704850" y="3276600"/>
            <a:ext cx="514350" cy="15240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900" b="0" i="0">
                <a:solidFill>
                  <a:srgbClr val="9292A4"/>
                </a:solidFill>
                <a:latin typeface="Segoe UI"/>
                <a:ea typeface="Segoe UI"/>
              </a:rPr>
              <a:t>02</a:t>
            </a:r>
            <a:endParaRPr lang="en-US"/>
          </a:p>
        </p:txBody>
      </p:sp>
      <p:sp>
        <p:nvSpPr>
          <p:cNvPr id="155" name="Shape 155"/>
          <p:cNvSpPr/>
          <p:nvPr/>
        </p:nvSpPr>
        <p:spPr>
          <a:xfrm>
            <a:off x="1428750" y="3238500"/>
            <a:ext cx="10020300" cy="2095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575" b="0" i="0">
                <a:solidFill>
                  <a:srgbClr val="242534"/>
                </a:solidFill>
                <a:latin typeface="DengXian Light"/>
                <a:ea typeface="DengXian Light"/>
              </a:rPr>
              <a:t>研究和二次开发，应该关注哪个版本？</a:t>
            </a:r>
            <a:endParaRPr lang="en-US"/>
          </a:p>
        </p:txBody>
      </p:sp>
      <p:sp>
        <p:nvSpPr>
          <p:cNvPr id="156" name="Shape 156"/>
          <p:cNvSpPr/>
          <p:nvPr/>
        </p:nvSpPr>
        <p:spPr>
          <a:xfrm>
            <a:off x="1447800" y="3552825"/>
            <a:ext cx="1002030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>
                <a:solidFill>
                  <a:srgbClr val="7C7D8C"/>
                </a:solidFill>
                <a:latin typeface="Segoe UI"/>
                <a:ea typeface="Segoe UI"/>
              </a:rPr>
              <a:t>Which version supports development?</a:t>
            </a:r>
            <a:endParaRPr lang="en-US"/>
          </a:p>
        </p:txBody>
      </p:sp>
      <p:sp>
        <p:nvSpPr>
          <p:cNvPr id="157" name="Shape 157"/>
          <p:cNvSpPr/>
          <p:nvPr/>
        </p:nvSpPr>
        <p:spPr>
          <a:xfrm>
            <a:off x="1447800" y="3771900"/>
            <a:ext cx="1002030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050" b="0" i="0">
                <a:solidFill>
                  <a:srgbClr val="666878"/>
                </a:solidFill>
                <a:latin typeface="DengXian Light"/>
                <a:ea typeface="DengXian Light"/>
              </a:rPr>
              <a:t>先了解 EDU，再确认接口、算力与选配要求。</a:t>
            </a:r>
            <a:endParaRPr lang="en-US"/>
          </a:p>
        </p:txBody>
      </p:sp>
      <p:sp>
        <p:nvSpPr>
          <p:cNvPr id="158" name="Shape 158"/>
          <p:cNvSpPr/>
          <p:nvPr/>
        </p:nvSpPr>
        <p:spPr>
          <a:xfrm>
            <a:off x="695325" y="4057650"/>
            <a:ext cx="10810875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59" name="Shape 159"/>
          <p:cNvSpPr/>
          <p:nvPr/>
        </p:nvSpPr>
        <p:spPr>
          <a:xfrm>
            <a:off x="704850" y="4238625"/>
            <a:ext cx="514350" cy="15240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900" b="0" i="0">
                <a:solidFill>
                  <a:srgbClr val="9292A4"/>
                </a:solidFill>
                <a:latin typeface="Segoe UI"/>
                <a:ea typeface="Segoe UI"/>
              </a:rPr>
              <a:t>03</a:t>
            </a:r>
            <a:endParaRPr lang="en-US"/>
          </a:p>
        </p:txBody>
      </p:sp>
      <p:sp>
        <p:nvSpPr>
          <p:cNvPr id="160" name="Shape 160"/>
          <p:cNvSpPr/>
          <p:nvPr/>
        </p:nvSpPr>
        <p:spPr>
          <a:xfrm>
            <a:off x="1428750" y="4200525"/>
            <a:ext cx="10020300" cy="2095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575" b="0" i="0">
                <a:solidFill>
                  <a:srgbClr val="242534"/>
                </a:solidFill>
                <a:latin typeface="DengXian Light"/>
                <a:ea typeface="DengXian Light"/>
              </a:rPr>
              <a:t>约 2 小时，是否适用于所有任务？</a:t>
            </a:r>
            <a:endParaRPr lang="en-US"/>
          </a:p>
        </p:txBody>
      </p:sp>
      <p:sp>
        <p:nvSpPr>
          <p:cNvPr id="161" name="Shape 161"/>
          <p:cNvSpPr/>
          <p:nvPr/>
        </p:nvSpPr>
        <p:spPr>
          <a:xfrm>
            <a:off x="1447800" y="4514850"/>
            <a:ext cx="1002030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>
                <a:solidFill>
                  <a:srgbClr val="7C7D8C"/>
                </a:solidFill>
                <a:latin typeface="Segoe UI"/>
                <a:ea typeface="Segoe UI"/>
              </a:rPr>
              <a:t>Is the published runtime universal?</a:t>
            </a:r>
            <a:endParaRPr lang="en-US"/>
          </a:p>
        </p:txBody>
      </p:sp>
      <p:sp>
        <p:nvSpPr>
          <p:cNvPr id="162" name="Shape 162"/>
          <p:cNvSpPr/>
          <p:nvPr/>
        </p:nvSpPr>
        <p:spPr>
          <a:xfrm>
            <a:off x="1447800" y="4733925"/>
            <a:ext cx="1002030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050" b="0" i="0">
                <a:solidFill>
                  <a:srgbClr val="666878"/>
                </a:solidFill>
                <a:latin typeface="DengXian Light"/>
                <a:ea typeface="DengXian Light"/>
              </a:rPr>
              <a:t>续航随任务与使用条件变化，不代表所有工况。</a:t>
            </a:r>
            <a:endParaRPr lang="en-US"/>
          </a:p>
        </p:txBody>
      </p:sp>
      <p:sp>
        <p:nvSpPr>
          <p:cNvPr id="163" name="Shape 163"/>
          <p:cNvSpPr/>
          <p:nvPr/>
        </p:nvSpPr>
        <p:spPr>
          <a:xfrm>
            <a:off x="695325" y="5019675"/>
            <a:ext cx="10810875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64" name="Shape 164"/>
          <p:cNvSpPr/>
          <p:nvPr/>
        </p:nvSpPr>
        <p:spPr>
          <a:xfrm>
            <a:off x="704850" y="5200650"/>
            <a:ext cx="514350" cy="15240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900" b="0" i="0">
                <a:solidFill>
                  <a:srgbClr val="9292A4"/>
                </a:solidFill>
                <a:latin typeface="Segoe UI"/>
                <a:ea typeface="Segoe UI"/>
              </a:rPr>
              <a:t>04</a:t>
            </a:r>
            <a:endParaRPr lang="en-US"/>
          </a:p>
        </p:txBody>
      </p:sp>
      <p:sp>
        <p:nvSpPr>
          <p:cNvPr id="165" name="Shape 165"/>
          <p:cNvSpPr/>
          <p:nvPr/>
        </p:nvSpPr>
        <p:spPr>
          <a:xfrm>
            <a:off x="1428750" y="5162550"/>
            <a:ext cx="10020300" cy="2095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575" b="0" i="0">
                <a:solidFill>
                  <a:srgbClr val="242534"/>
                </a:solidFill>
                <a:latin typeface="DengXian Light"/>
                <a:ea typeface="DengXian Light"/>
              </a:rPr>
              <a:t>选配模块是否包含在标准配置中？</a:t>
            </a:r>
            <a:endParaRPr lang="en-US"/>
          </a:p>
        </p:txBody>
      </p:sp>
      <p:sp>
        <p:nvSpPr>
          <p:cNvPr id="166" name="Shape 166"/>
          <p:cNvSpPr/>
          <p:nvPr/>
        </p:nvSpPr>
        <p:spPr>
          <a:xfrm>
            <a:off x="1447800" y="5476875"/>
            <a:ext cx="1002030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>
                <a:solidFill>
                  <a:srgbClr val="7C7D8C"/>
                </a:solidFill>
                <a:latin typeface="Segoe UI"/>
                <a:ea typeface="Segoe UI"/>
              </a:rPr>
              <a:t>Are optional modules included by default?</a:t>
            </a:r>
            <a:endParaRPr lang="en-US"/>
          </a:p>
        </p:txBody>
      </p:sp>
      <p:sp>
        <p:nvSpPr>
          <p:cNvPr id="167" name="Shape 167"/>
          <p:cNvSpPr/>
          <p:nvPr/>
        </p:nvSpPr>
        <p:spPr>
          <a:xfrm>
            <a:off x="1447800" y="5695950"/>
            <a:ext cx="1002030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050" b="0" i="0">
                <a:solidFill>
                  <a:srgbClr val="666878"/>
                </a:solidFill>
                <a:latin typeface="DengXian Light"/>
                <a:ea typeface="DengXian Light"/>
              </a:rPr>
              <a:t>需要区分标准版、EDU 与选配，按交付清单确认。</a:t>
            </a:r>
            <a:endParaRPr lang="en-US"/>
          </a:p>
        </p:txBody>
      </p:sp>
      <p:sp>
        <p:nvSpPr>
          <p:cNvPr id="168" name="Shape 168"/>
          <p:cNvSpPr/>
          <p:nvPr/>
        </p:nvSpPr>
        <p:spPr>
          <a:xfrm>
            <a:off x="685800" y="6387554"/>
            <a:ext cx="10191750" cy="137071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080"/>
              </a:lnSpc>
              <a:buNone/>
            </a:pPr>
            <a:r>
              <a:rPr sz="675" b="0" i="0">
                <a:solidFill>
                  <a:srgbClr val="848594"/>
                </a:solidFill>
                <a:latin typeface="DengXian"/>
                <a:ea typeface="DengXian"/>
              </a:rPr>
              <a:t>以上用于帮助初次交流，不替代官方产品与交付确认。</a:t>
            </a:r>
            <a:endParaRPr lang="en-US"/>
          </a:p>
        </p:txBody>
      </p:sp>
      <p:sp>
        <p:nvSpPr>
          <p:cNvPr id="169" name="Shape 169"/>
          <p:cNvSpPr/>
          <p:nvPr/>
        </p:nvSpPr>
        <p:spPr>
          <a:xfrm>
            <a:off x="11163300" y="6419850"/>
            <a:ext cx="3619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r">
              <a:buNone/>
            </a:pPr>
            <a:r>
              <a:rPr sz="750" b="0" i="0">
                <a:solidFill>
                  <a:srgbClr val="848594"/>
                </a:solidFill>
                <a:latin typeface="Segoe UI"/>
                <a:ea typeface="Segoe UI"/>
              </a:rPr>
              <a:t>10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1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/>
          <p:nvPr/>
        </p:nvSpPr>
        <p:spPr>
          <a:xfrm>
            <a:off x="685800" y="409575"/>
            <a:ext cx="85915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97B8F"/>
                </a:solidFill>
                <a:latin typeface="Segoe UI"/>
                <a:ea typeface="Segoe UI"/>
              </a:rPr>
              <a:t>G1 / PRODUCT PRESENTATION</a:t>
            </a:r>
            <a:endParaRPr lang="en-US"/>
          </a:p>
        </p:txBody>
      </p:sp>
      <p:sp>
        <p:nvSpPr>
          <p:cNvPr id="171" name="Shape 171"/>
          <p:cNvSpPr/>
          <p:nvPr/>
        </p:nvSpPr>
        <p:spPr>
          <a:xfrm>
            <a:off x="685800" y="809625"/>
            <a:ext cx="10020300" cy="42862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3375"/>
              </a:lnSpc>
              <a:buNone/>
            </a:pPr>
            <a:r>
              <a:rPr sz="2700" b="0" i="0" spc="150">
                <a:solidFill>
                  <a:srgbClr val="242534"/>
                </a:solidFill>
                <a:latin typeface="DengXian Light"/>
                <a:ea typeface="DengXian Light"/>
              </a:rPr>
              <a:t>从目标到验证</a:t>
            </a:r>
            <a:endParaRPr lang="en-US"/>
          </a:p>
        </p:txBody>
      </p:sp>
      <p:sp>
        <p:nvSpPr>
          <p:cNvPr id="172" name="Shape 172"/>
          <p:cNvSpPr/>
          <p:nvPr/>
        </p:nvSpPr>
        <p:spPr>
          <a:xfrm>
            <a:off x="704850" y="1362075"/>
            <a:ext cx="954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58">
                <a:solidFill>
                  <a:srgbClr val="7C7D8C"/>
                </a:solidFill>
                <a:latin typeface="Segoe UI"/>
                <a:ea typeface="Segoe UI"/>
              </a:rPr>
              <a:t>A FOCUSED PRODUCT CONVERSATION</a:t>
            </a:r>
            <a:endParaRPr lang="en-US"/>
          </a:p>
        </p:txBody>
      </p:sp>
      <p:sp>
        <p:nvSpPr>
          <p:cNvPr id="173" name="Shape 173"/>
          <p:cNvSpPr/>
          <p:nvPr/>
        </p:nvSpPr>
        <p:spPr>
          <a:xfrm>
            <a:off x="704850" y="2286000"/>
            <a:ext cx="2876550" cy="627459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4941"/>
              </a:lnSpc>
              <a:buNone/>
            </a:pPr>
            <a:r>
              <a:rPr sz="4575" b="0" i="0">
                <a:solidFill>
                  <a:srgbClr val="A8A8BF"/>
                </a:solidFill>
                <a:latin typeface="Segoe UI Light"/>
                <a:ea typeface="Segoe UI Light"/>
              </a:rPr>
              <a:t>01</a:t>
            </a:r>
            <a:endParaRPr lang="en-US"/>
          </a:p>
        </p:txBody>
      </p:sp>
      <p:sp>
        <p:nvSpPr>
          <p:cNvPr id="174" name="Shape 174"/>
          <p:cNvSpPr/>
          <p:nvPr/>
        </p:nvSpPr>
        <p:spPr>
          <a:xfrm>
            <a:off x="704850" y="3152775"/>
            <a:ext cx="331470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75" name="Shape 175"/>
          <p:cNvSpPr/>
          <p:nvPr/>
        </p:nvSpPr>
        <p:spPr>
          <a:xfrm>
            <a:off x="704850" y="3409950"/>
            <a:ext cx="3352800" cy="2476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875" b="0" i="0">
                <a:solidFill>
                  <a:srgbClr val="242534"/>
                </a:solidFill>
                <a:latin typeface="DengXian Light"/>
                <a:ea typeface="DengXian Light"/>
              </a:rPr>
              <a:t>使用目标</a:t>
            </a:r>
            <a:endParaRPr lang="en-US"/>
          </a:p>
        </p:txBody>
      </p:sp>
      <p:sp>
        <p:nvSpPr>
          <p:cNvPr id="176" name="Shape 176"/>
          <p:cNvSpPr/>
          <p:nvPr/>
        </p:nvSpPr>
        <p:spPr>
          <a:xfrm>
            <a:off x="714375" y="3838575"/>
            <a:ext cx="3305175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825" b="0" i="0" spc="38">
                <a:solidFill>
                  <a:srgbClr val="7C7D8C"/>
                </a:solidFill>
                <a:latin typeface="Segoe UI"/>
                <a:ea typeface="Segoe UI"/>
              </a:rPr>
              <a:t>Use objective</a:t>
            </a:r>
            <a:endParaRPr lang="en-US"/>
          </a:p>
        </p:txBody>
      </p:sp>
      <p:sp>
        <p:nvSpPr>
          <p:cNvPr id="177" name="Shape 177"/>
          <p:cNvSpPr/>
          <p:nvPr/>
        </p:nvSpPr>
        <p:spPr>
          <a:xfrm>
            <a:off x="714375" y="4429125"/>
            <a:ext cx="3295650" cy="27429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2160"/>
              </a:lnSpc>
              <a:buNone/>
            </a:pPr>
            <a:r>
              <a:rPr sz="1200" b="0" i="0">
                <a:solidFill>
                  <a:srgbClr val="666878"/>
                </a:solidFill>
                <a:latin typeface="DengXian Light"/>
                <a:ea typeface="DengXian Light"/>
              </a:rPr>
              <a:t>展示体验、研究验证或开发探索</a:t>
            </a:r>
            <a:endParaRPr lang="en-US"/>
          </a:p>
        </p:txBody>
      </p:sp>
      <p:sp>
        <p:nvSpPr>
          <p:cNvPr id="178" name="Shape 178"/>
          <p:cNvSpPr/>
          <p:nvPr/>
        </p:nvSpPr>
        <p:spPr>
          <a:xfrm>
            <a:off x="4419600" y="2286000"/>
            <a:ext cx="2876550" cy="627459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4941"/>
              </a:lnSpc>
              <a:buNone/>
            </a:pPr>
            <a:r>
              <a:rPr sz="4575" b="0" i="0">
                <a:solidFill>
                  <a:srgbClr val="A8A8BF"/>
                </a:solidFill>
                <a:latin typeface="Segoe UI Light"/>
                <a:ea typeface="Segoe UI Light"/>
              </a:rPr>
              <a:t>02</a:t>
            </a:r>
            <a:endParaRPr lang="en-US"/>
          </a:p>
        </p:txBody>
      </p:sp>
      <p:sp>
        <p:nvSpPr>
          <p:cNvPr id="179" name="Shape 179"/>
          <p:cNvSpPr/>
          <p:nvPr/>
        </p:nvSpPr>
        <p:spPr>
          <a:xfrm>
            <a:off x="4419600" y="3152775"/>
            <a:ext cx="331470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80" name="Shape 180"/>
          <p:cNvSpPr/>
          <p:nvPr/>
        </p:nvSpPr>
        <p:spPr>
          <a:xfrm>
            <a:off x="4419600" y="3409950"/>
            <a:ext cx="3352800" cy="2476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875" b="0" i="0">
                <a:solidFill>
                  <a:srgbClr val="242534"/>
                </a:solidFill>
                <a:latin typeface="DengXian Light"/>
                <a:ea typeface="DengXian Light"/>
              </a:rPr>
              <a:t>配置需求</a:t>
            </a:r>
            <a:endParaRPr lang="en-US"/>
          </a:p>
        </p:txBody>
      </p:sp>
      <p:sp>
        <p:nvSpPr>
          <p:cNvPr id="181" name="Shape 181"/>
          <p:cNvSpPr/>
          <p:nvPr/>
        </p:nvSpPr>
        <p:spPr>
          <a:xfrm>
            <a:off x="4429125" y="3838575"/>
            <a:ext cx="3305175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825" b="0" i="0" spc="38">
                <a:solidFill>
                  <a:srgbClr val="7C7D8C"/>
                </a:solidFill>
                <a:latin typeface="Segoe UI"/>
                <a:ea typeface="Segoe UI"/>
              </a:rPr>
              <a:t>Configuration</a:t>
            </a:r>
            <a:endParaRPr lang="en-US"/>
          </a:p>
        </p:txBody>
      </p:sp>
      <p:sp>
        <p:nvSpPr>
          <p:cNvPr id="182" name="Shape 182"/>
          <p:cNvSpPr/>
          <p:nvPr/>
        </p:nvSpPr>
        <p:spPr>
          <a:xfrm>
            <a:off x="4429125" y="4429125"/>
            <a:ext cx="3295650" cy="27429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2160"/>
              </a:lnSpc>
              <a:buNone/>
            </a:pPr>
            <a:r>
              <a:rPr sz="1200" b="0" i="0">
                <a:solidFill>
                  <a:srgbClr val="666878"/>
                </a:solidFill>
                <a:latin typeface="DengXian Light"/>
                <a:ea typeface="DengXian Light"/>
              </a:rPr>
              <a:t>二次开发、接口与选配模块</a:t>
            </a:r>
            <a:endParaRPr lang="en-US"/>
          </a:p>
        </p:txBody>
      </p:sp>
      <p:sp>
        <p:nvSpPr>
          <p:cNvPr id="183" name="Shape 183"/>
          <p:cNvSpPr/>
          <p:nvPr/>
        </p:nvSpPr>
        <p:spPr>
          <a:xfrm>
            <a:off x="8134350" y="2286000"/>
            <a:ext cx="2876550" cy="627459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4941"/>
              </a:lnSpc>
              <a:buNone/>
            </a:pPr>
            <a:r>
              <a:rPr sz="4575" b="0" i="0">
                <a:solidFill>
                  <a:srgbClr val="A8A8BF"/>
                </a:solidFill>
                <a:latin typeface="Segoe UI Light"/>
                <a:ea typeface="Segoe UI Light"/>
              </a:rPr>
              <a:t>03</a:t>
            </a:r>
            <a:endParaRPr lang="en-US"/>
          </a:p>
        </p:txBody>
      </p:sp>
      <p:sp>
        <p:nvSpPr>
          <p:cNvPr id="184" name="Shape 184"/>
          <p:cNvSpPr/>
          <p:nvPr/>
        </p:nvSpPr>
        <p:spPr>
          <a:xfrm>
            <a:off x="8134350" y="3152775"/>
            <a:ext cx="331470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85" name="Shape 185"/>
          <p:cNvSpPr/>
          <p:nvPr/>
        </p:nvSpPr>
        <p:spPr>
          <a:xfrm>
            <a:off x="8134350" y="3409950"/>
            <a:ext cx="3352800" cy="2476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875" b="0" i="0">
                <a:solidFill>
                  <a:srgbClr val="242534"/>
                </a:solidFill>
                <a:latin typeface="DengXian Light"/>
                <a:ea typeface="DengXian Light"/>
              </a:rPr>
              <a:t>验证条件</a:t>
            </a:r>
            <a:endParaRPr lang="en-US"/>
          </a:p>
        </p:txBody>
      </p:sp>
      <p:sp>
        <p:nvSpPr>
          <p:cNvPr id="186" name="Shape 186"/>
          <p:cNvSpPr/>
          <p:nvPr/>
        </p:nvSpPr>
        <p:spPr>
          <a:xfrm>
            <a:off x="8143875" y="3838575"/>
            <a:ext cx="3305175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825" b="0" i="0" spc="38">
                <a:solidFill>
                  <a:srgbClr val="7C7D8C"/>
                </a:solidFill>
                <a:latin typeface="Segoe UI"/>
                <a:ea typeface="Segoe UI"/>
              </a:rPr>
              <a:t>Validation</a:t>
            </a:r>
            <a:endParaRPr lang="en-US"/>
          </a:p>
        </p:txBody>
      </p:sp>
      <p:sp>
        <p:nvSpPr>
          <p:cNvPr id="187" name="Shape 187"/>
          <p:cNvSpPr/>
          <p:nvPr/>
        </p:nvSpPr>
        <p:spPr>
          <a:xfrm>
            <a:off x="8143875" y="4429125"/>
            <a:ext cx="3295650" cy="27429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2160"/>
              </a:lnSpc>
              <a:buNone/>
            </a:pPr>
            <a:r>
              <a:rPr sz="1200" b="0" i="0">
                <a:solidFill>
                  <a:srgbClr val="666878"/>
                </a:solidFill>
                <a:latin typeface="DengXian Light"/>
                <a:ea typeface="DengXian Light"/>
              </a:rPr>
              <a:t>场地、任务强度与测试内容</a:t>
            </a:r>
            <a:endParaRPr lang="en-US"/>
          </a:p>
        </p:txBody>
      </p:sp>
      <p:sp>
        <p:nvSpPr>
          <p:cNvPr id="188" name="Shape 188"/>
          <p:cNvSpPr/>
          <p:nvPr/>
        </p:nvSpPr>
        <p:spPr>
          <a:xfrm>
            <a:off x="704850" y="5314950"/>
            <a:ext cx="10782300" cy="9525"/>
          </a:xfrm>
          <a:prstGeom prst="rect">
            <a:avLst/>
          </a:prstGeom>
          <a:solidFill>
            <a:srgbClr val="D2D2DD"/>
          </a:solidFill>
        </p:spPr>
        <p:txBody>
          <a:bodyPr wrap="none"/>
          <a:lstStyle/>
          <a:p/>
        </p:txBody>
      </p:sp>
      <p:sp>
        <p:nvSpPr>
          <p:cNvPr id="189" name="Shape 189"/>
          <p:cNvSpPr/>
          <p:nvPr/>
        </p:nvSpPr>
        <p:spPr>
          <a:xfrm>
            <a:off x="723900" y="5600700"/>
            <a:ext cx="10496550" cy="1809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425" b="0" i="0">
                <a:solidFill>
                  <a:srgbClr val="242534"/>
                </a:solidFill>
                <a:latin typeface="DengXian Light"/>
                <a:ea typeface="DengXian Light"/>
              </a:rPr>
              <a:t>下一次交流可以聚焦到具体型号与验证内容。</a:t>
            </a:r>
            <a:endParaRPr lang="en-US"/>
          </a:p>
        </p:txBody>
      </p:sp>
      <p:sp>
        <p:nvSpPr>
          <p:cNvPr id="190" name="Shape 190"/>
          <p:cNvSpPr/>
          <p:nvPr/>
        </p:nvSpPr>
        <p:spPr>
          <a:xfrm>
            <a:off x="685800" y="6387554"/>
            <a:ext cx="10191750" cy="137071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080"/>
              </a:lnSpc>
              <a:buNone/>
            </a:pPr>
            <a:r>
              <a:rPr sz="675" b="0" i="0">
                <a:solidFill>
                  <a:srgbClr val="848594"/>
                </a:solidFill>
                <a:latin typeface="DengXian"/>
                <a:ea typeface="DengXian"/>
              </a:rPr>
              <a:t>建议的客户交流路径，非宇树官方服务承诺。</a:t>
            </a:r>
            <a:endParaRPr lang="en-US"/>
          </a:p>
        </p:txBody>
      </p:sp>
      <p:sp>
        <p:nvSpPr>
          <p:cNvPr id="191" name="Shape 191"/>
          <p:cNvSpPr/>
          <p:nvPr/>
        </p:nvSpPr>
        <p:spPr>
          <a:xfrm>
            <a:off x="11163300" y="6419850"/>
            <a:ext cx="3619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r">
              <a:buNone/>
            </a:pPr>
            <a:r>
              <a:rPr sz="750" b="0" i="0">
                <a:solidFill>
                  <a:srgbClr val="848594"/>
                </a:solidFill>
                <a:latin typeface="Segoe UI"/>
                <a:ea typeface="Segoe UI"/>
              </a:rPr>
              <a:t>11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resenton Native Image 9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9" name="Presenton Native Image 10" descr=""/>
          <p:cNvPicPr/>
          <p:nvPr/>
        </p:nvPicPr>
        <p:blipFill>
          <a:blip r:embed="rId3" cstate="none"/>
          <a:srcRect l="14254" r="14254"/>
          <a:stretch>
            <a:fillRect/>
          </a:stretch>
        </p:blipFill>
        <p:spPr>
          <a:xfrm>
            <a:off x="4381500" y="0"/>
            <a:ext cx="7810500" cy="6858000"/>
          </a:xfrm>
          <a:prstGeom prst="rect">
            <a:avLst/>
          </a:prstGeom>
        </p:spPr>
      </p:pic>
      <p:sp>
        <p:nvSpPr>
          <p:cNvPr id="192" name="Shape 192"/>
          <p:cNvSpPr/>
          <p:nvPr/>
        </p:nvSpPr>
        <p:spPr>
          <a:xfrm>
            <a:off x="685800" y="495300"/>
            <a:ext cx="621030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73">
                <a:solidFill>
                  <a:srgbClr val="F7F7FA"/>
                </a:solidFill>
                <a:latin typeface="Segoe UI"/>
                <a:ea typeface="Segoe UI"/>
              </a:rPr>
              <a:t>UNITREE ROBOTICS</a:t>
            </a:r>
            <a:endParaRPr lang="en-US"/>
          </a:p>
        </p:txBody>
      </p:sp>
      <p:sp>
        <p:nvSpPr>
          <p:cNvPr id="193" name="Shape 193"/>
          <p:cNvSpPr/>
          <p:nvPr/>
        </p:nvSpPr>
        <p:spPr>
          <a:xfrm>
            <a:off x="600075" y="1333500"/>
            <a:ext cx="3638550" cy="164589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lnSpc>
                <a:spcPts val="12960"/>
              </a:lnSpc>
              <a:buNone/>
            </a:pPr>
            <a:r>
              <a:rPr sz="12000" b="0" i="0" spc="0">
                <a:solidFill>
                  <a:srgbClr val="F7F7FA"/>
                </a:solidFill>
                <a:latin typeface="Segoe UI Light"/>
                <a:ea typeface="Segoe UI Light"/>
              </a:rPr>
              <a:t>G1</a:t>
            </a:r>
            <a:endParaRPr lang="en-US"/>
          </a:p>
        </p:txBody>
      </p:sp>
      <p:sp>
        <p:nvSpPr>
          <p:cNvPr id="194" name="Shape 194"/>
          <p:cNvSpPr/>
          <p:nvPr/>
        </p:nvSpPr>
        <p:spPr>
          <a:xfrm>
            <a:off x="723900" y="3543300"/>
            <a:ext cx="5638800" cy="26670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2025" b="0" i="0" spc="150">
                <a:solidFill>
                  <a:srgbClr val="F7F7FA"/>
                </a:solidFill>
                <a:latin typeface="DengXian Light"/>
                <a:ea typeface="DengXian Light"/>
              </a:rPr>
              <a:t>从你的使用目标开始</a:t>
            </a:r>
            <a:endParaRPr lang="en-US"/>
          </a:p>
        </p:txBody>
      </p:sp>
      <p:sp>
        <p:nvSpPr>
          <p:cNvPr id="195" name="Shape 195"/>
          <p:cNvSpPr/>
          <p:nvPr/>
        </p:nvSpPr>
        <p:spPr>
          <a:xfrm>
            <a:off x="742950" y="4067175"/>
            <a:ext cx="57340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 spc="127">
                <a:solidFill>
                  <a:srgbClr val="DFDFEA"/>
                </a:solidFill>
                <a:latin typeface="Segoe UI"/>
                <a:ea typeface="Segoe UI"/>
              </a:rPr>
              <a:t>LET’S START WITH YOUR USE CASE</a:t>
            </a:r>
            <a:endParaRPr lang="en-US"/>
          </a:p>
        </p:txBody>
      </p:sp>
      <p:sp>
        <p:nvSpPr>
          <p:cNvPr id="196" name="Shape 196"/>
          <p:cNvSpPr/>
          <p:nvPr/>
        </p:nvSpPr>
        <p:spPr>
          <a:xfrm>
            <a:off x="742950" y="4905375"/>
            <a:ext cx="2990850" cy="9525"/>
          </a:xfrm>
          <a:prstGeom prst="rect">
            <a:avLst/>
          </a:prstGeom>
          <a:solidFill>
            <a:srgbClr val="B7B7C8"/>
          </a:solidFill>
        </p:spPr>
        <p:txBody>
          <a:bodyPr wrap="none"/>
          <a:lstStyle/>
          <a:p/>
        </p:txBody>
      </p:sp>
      <p:sp>
        <p:nvSpPr>
          <p:cNvPr id="197" name="Shape 197"/>
          <p:cNvSpPr/>
          <p:nvPr/>
        </p:nvSpPr>
        <p:spPr>
          <a:xfrm>
            <a:off x="752475" y="5153025"/>
            <a:ext cx="5257800" cy="1428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125" b="0" i="0">
                <a:solidFill>
                  <a:srgbClr val="F7F7FA"/>
                </a:solidFill>
                <a:latin typeface="DengXian Light"/>
                <a:ea typeface="DengXian Light"/>
              </a:rPr>
              <a:t>官方产品资料</a:t>
            </a:r>
            <a:endParaRPr lang="en-US"/>
          </a:p>
        </p:txBody>
      </p:sp>
      <p:sp>
        <p:nvSpPr>
          <p:cNvPr id="198" name="Shape 198"/>
          <p:cNvSpPr/>
          <p:nvPr/>
        </p:nvSpPr>
        <p:spPr>
          <a:xfrm>
            <a:off x="752475" y="5476875"/>
            <a:ext cx="5734050" cy="2095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1275" b="0" i="0">
                <a:solidFill>
                  <a:srgbClr val="F7F7FA"/>
                </a:solidFill>
                <a:latin typeface="Segoe UI"/>
                <a:ea typeface="Segoe UI"/>
              </a:rPr>
              <a:t>unitree.com/g1/</a:t>
            </a:r>
            <a:endParaRPr lang="en-US"/>
          </a:p>
        </p:txBody>
      </p:sp>
      <p:sp>
        <p:nvSpPr>
          <p:cNvPr id="199" name="Shape 199"/>
          <p:cNvSpPr/>
          <p:nvPr/>
        </p:nvSpPr>
        <p:spPr>
          <a:xfrm>
            <a:off x="752475" y="6172200"/>
            <a:ext cx="6210300" cy="952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750" b="0" i="0">
                <a:solidFill>
                  <a:srgbClr val="E5E5EF"/>
                </a:solidFill>
                <a:latin typeface="DengXian Light"/>
                <a:ea typeface="DengXian Light"/>
              </a:rPr>
              <a:t>陈李可独立产品物料概念 · 非宇树官方发布稿</a:t>
            </a:r>
            <a:endParaRPr lang="en-US"/>
          </a:p>
        </p:txBody>
      </p:sp>
      <p:sp>
        <p:nvSpPr>
          <p:cNvPr id="200" name="Shape 200"/>
          <p:cNvSpPr/>
          <p:nvPr/>
        </p:nvSpPr>
        <p:spPr>
          <a:xfrm>
            <a:off x="752475" y="6410325"/>
            <a:ext cx="6686550" cy="104775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l">
              <a:buNone/>
            </a:pPr>
            <a:r>
              <a:rPr sz="600" b="0" i="0">
                <a:solidFill>
                  <a:srgbClr val="DCDCE7"/>
                </a:solidFill>
                <a:latin typeface="Segoe UI"/>
                <a:ea typeface="Segoe UI"/>
              </a:rPr>
              <a:t>Official imagery / Unitree · Public information checked 2026.11.03</a:t>
            </a:r>
            <a:endParaRPr lang="en-US"/>
          </a:p>
        </p:txBody>
      </p:sp>
      <p:sp>
        <p:nvSpPr>
          <p:cNvPr id="201" name="Shape 201"/>
          <p:cNvSpPr/>
          <p:nvPr/>
        </p:nvSpPr>
        <p:spPr>
          <a:xfrm>
            <a:off x="11163300" y="6419850"/>
            <a:ext cx="361950" cy="133350"/>
          </a:xfrm>
          <a:prstGeom prst="rect">
            <a:avLst/>
          </a:prstGeom>
          <a:noFill/>
        </p:spPr>
        <p:txBody>
          <a:bodyPr anchor="t" wrap="none" tIns="0" bIns="0" lIns="0" rIns="0">
            <a:normAutofit/>
          </a:bodyPr>
          <a:lstStyle/>
          <a:p>
            <a:pPr algn="r">
              <a:buNone/>
            </a:pPr>
            <a:r>
              <a:rPr sz="750" b="0" i="0">
                <a:solidFill>
                  <a:srgbClr val="848594"/>
                </a:solidFill>
                <a:latin typeface="Segoe UI"/>
                <a:ea typeface="Segoe UI"/>
              </a:rPr>
              <a:t>12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G1 完整产品交流方案</dc:title>
  <dc:subject>Generated by Presenton export-core</dc:subject>
  <dc:creator>Presenton</dc:creator>
  <cp:lastModifiedBy>Presenton</cp:lastModifiedBy>
  <dcterms:created xsi:type="dcterms:W3CDTF">2026-11-03T05:02:19.723Z</dcterms:created>
  <dcterms:modified xsi:type="dcterms:W3CDTF">2026-11-03T05:02:19.723Z</dcterms:modified>
</cp:coreProperties>
</file>